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6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0" r:id="rId40"/>
    <p:sldId id="295" r:id="rId41"/>
    <p:sldId id="296" r:id="rId42"/>
    <p:sldId id="297" r:id="rId43"/>
    <p:sldId id="298" r:id="rId44"/>
    <p:sldId id="301" r:id="rId45"/>
    <p:sldId id="300" r:id="rId46"/>
    <p:sldId id="299" r:id="rId47"/>
    <p:sldId id="302" r:id="rId48"/>
    <p:sldId id="315" r:id="rId49"/>
    <p:sldId id="304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03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0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24575,'2'28'0,"2"0"0,1 0 0,16 53 0,-16-63 0,-3-11-124,0 0 0,0 0 0,1 0 0,0-1 0,0 0 0,0 1-1,1-1 1,-1 0 0,2-1 0,4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9.4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05.7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24575,'0'7'0,"0"-1"0,1 1 0,0-1 0,0 1 0,1-1 0,0 1 0,0-1 0,0 0 0,4 6 0,-1 1 0,48 120 0,-46-118 33,1-1-1,0 0 1,11 13-1,19 35-1527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06.8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24575,'2'4'0,"-1"0"0,1 0 0,0 0 0,0 0 0,1-1 0,-1 1 0,1-1 0,5 5 0,5 9 0,-8-9 16,1-1-1,0 1 0,1-2 0,-1 1 1,1-1-1,1 0 0,8 6 0,26 23-1502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09.8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24575,'5'2'0,"0"0"0,-1 0 0,1 0 0,-1 1 0,0 0 0,0 0 0,0 0 0,0 0 0,0 1 0,4 4 0,10 8 0,-15-14-35,72 46 195,-69-44-309,1-1 0,0 1 0,0-2 0,1 1 0,-1-1 0,1 0 0,-1-1 0,1 0 0,9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1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0 24575,'0'2'0,"-1"-1"0,1 0 0,-1 0 0,1 1 0,-1-1 0,0 0 0,0 0 0,0 0 0,1 0 0,-1 0 0,0 0 0,0 0 0,0 0 0,-1-1 0,1 1 0,0 0 0,0-1 0,-3 2 0,-30 14 0,21-11 0,2 1-151,-1 0-1,-1 0 0,1-2 0,-1 0 1,0 0-1,0-1 0,0 0 1,-24 0-1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2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24575,'9'1'0,"-1"1"0,0 0 0,0 1 0,-1 0 0,1 0 0,0 0 0,8 6 0,8 3 0,1 0-51,-19-9-80,-1 0-1,0 0 1,1-1-1,0 0 1,0 0 0,-1 0-1,1-1 1,0 1-1,7-1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3.4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24575,'1'8'0,"0"0"0,0 0 0,1 0 0,1 0 0,-1 0 0,1 0 0,0-1 0,7 11 0,36 56 0,-35-61-1365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4.4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27 1 24575,'-1'22'0,"-1"0"0,-8 33 0,5-33 0,2-1 0,-2 40 0,5-52-1365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8T05:49:15.6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1 24575,'-2'24'0,"-1"-1"0,-1 1 0,-12 39 0,14-57-1365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BC9DFC-311E-4CBA-BB4A-069AC44AAF94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7896C-7BDF-4907-B185-2A138E487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086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865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276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678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907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704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243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590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829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247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606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14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6609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233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44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07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3036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9048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3366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554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478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5196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320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668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476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9126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5611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4952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2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613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1548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485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318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89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758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317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2911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3353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869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256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1150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8125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8335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34491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433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4539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18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7389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4888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4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797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28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6001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37896C-7BDF-4907-B185-2A138E48777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812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9.png"/><Relationship Id="rId18" Type="http://schemas.openxmlformats.org/officeDocument/2006/relationships/customXml" Target="../ink/ink8.xml"/><Relationship Id="rId3" Type="http://schemas.openxmlformats.org/officeDocument/2006/relationships/image" Target="../media/image14.png"/><Relationship Id="rId21" Type="http://schemas.openxmlformats.org/officeDocument/2006/relationships/image" Target="../media/image23.png"/><Relationship Id="rId7" Type="http://schemas.openxmlformats.org/officeDocument/2006/relationships/image" Target="../media/image16.png"/><Relationship Id="rId12" Type="http://schemas.openxmlformats.org/officeDocument/2006/relationships/customXml" Target="../ink/ink5.xml"/><Relationship Id="rId17" Type="http://schemas.openxmlformats.org/officeDocument/2006/relationships/image" Target="../media/image21.png"/><Relationship Id="rId2" Type="http://schemas.openxmlformats.org/officeDocument/2006/relationships/image" Target="../media/image13.png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2.xm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5" Type="http://schemas.openxmlformats.org/officeDocument/2006/relationships/image" Target="../media/image20.png"/><Relationship Id="rId23" Type="http://schemas.openxmlformats.org/officeDocument/2006/relationships/image" Target="../media/image24.png"/><Relationship Id="rId10" Type="http://schemas.openxmlformats.org/officeDocument/2006/relationships/customXml" Target="../ink/ink4.xml"/><Relationship Id="rId19" Type="http://schemas.openxmlformats.org/officeDocument/2006/relationships/image" Target="../media/image22.png"/><Relationship Id="rId4" Type="http://schemas.openxmlformats.org/officeDocument/2006/relationships/customXml" Target="../ink/ink1.xml"/><Relationship Id="rId9" Type="http://schemas.openxmlformats.org/officeDocument/2006/relationships/image" Target="../media/image17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350245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</a:t>
            </a: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63615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8-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3" name="iSHEJI-3">
            <a:extLst>
              <a:ext uri="{FF2B5EF4-FFF2-40B4-BE49-F238E27FC236}">
                <a16:creationId xmlns:a16="http://schemas.microsoft.com/office/drawing/2014/main" id="{C23DC2AA-8634-51E3-C4DB-82F1BACCD03E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主题：阴影、渲染路径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4">
            <a:extLst>
              <a:ext uri="{FF2B5EF4-FFF2-40B4-BE49-F238E27FC236}">
                <a16:creationId xmlns:a16="http://schemas.microsoft.com/office/drawing/2014/main" id="{76E7BC39-A4C4-F687-0EA2-3A32D091E796}"/>
              </a:ext>
            </a:extLst>
          </p:cNvPr>
          <p:cNvSpPr txBox="1"/>
          <p:nvPr/>
        </p:nvSpPr>
        <p:spPr>
          <a:xfrm>
            <a:off x="312770" y="216674"/>
            <a:ext cx="410618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完成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日期：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2023.2.18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讲解日期：</a:t>
            </a:r>
            <a:r>
              <a:rPr lang="en-US" altLang="zh-CN" sz="1600" b="1" spc="0" dirty="0">
                <a:solidFill>
                  <a:schemeClr val="bg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2023.3.13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其实现原理是：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由于原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中缺少了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某个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，无法投影阴影，使用备用的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如果有该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Pass)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就可以将阴影渲染出来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68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其实现原理是：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由于原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中缺少了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某个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，无法投影阴影，使用备用的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如果有该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Pass)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就可以将阴影渲染出来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1AC62A4-182F-D553-4A72-38EF7012AAD3}"/>
              </a:ext>
            </a:extLst>
          </p:cNvPr>
          <p:cNvCxnSpPr>
            <a:cxnSpLocks/>
          </p:cNvCxnSpPr>
          <p:nvPr/>
        </p:nvCxnSpPr>
        <p:spPr>
          <a:xfrm flipV="1">
            <a:off x="4554367" y="4305419"/>
            <a:ext cx="1417808" cy="52264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8">
            <a:extLst>
              <a:ext uri="{FF2B5EF4-FFF2-40B4-BE49-F238E27FC236}">
                <a16:creationId xmlns:a16="http://schemas.microsoft.com/office/drawing/2014/main" id="{0EF1DD53-0BAE-BD3D-12C8-291D7B07CE75}"/>
              </a:ext>
            </a:extLst>
          </p:cNvPr>
          <p:cNvSpPr txBox="1"/>
          <p:nvPr/>
        </p:nvSpPr>
        <p:spPr>
          <a:xfrm>
            <a:off x="5972175" y="3951189"/>
            <a:ext cx="19814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Pass</a:t>
            </a:r>
          </a:p>
        </p:txBody>
      </p:sp>
    </p:spTree>
    <p:extLst>
      <p:ext uri="{BB962C8B-B14F-4D97-AF65-F5344CB8AC3E}">
        <p14:creationId xmlns:p14="http://schemas.microsoft.com/office/powerpoint/2010/main" val="1059897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lang="en-US" altLang="zh-CN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997537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Pass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887976" y="2891529"/>
            <a:ext cx="4578833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“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源头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”---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VertexLit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中的代码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让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确定怎么执行该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将对象深度渲染到阴影贴图或深度纹理中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关键词和宏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D31E5C-1F4C-50BE-55F2-917387D2C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48" y="983949"/>
            <a:ext cx="6523739" cy="565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478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16301" y="2891494"/>
            <a:ext cx="45788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精简版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EEE0E7-653F-6557-A29E-8F231551C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3672"/>
            <a:ext cx="3409564" cy="6357887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F134144-F563-911B-DD3C-3776AB54DDEE}"/>
              </a:ext>
            </a:extLst>
          </p:cNvPr>
          <p:cNvCxnSpPr>
            <a:cxnSpLocks/>
          </p:cNvCxnSpPr>
          <p:nvPr/>
        </p:nvCxnSpPr>
        <p:spPr>
          <a:xfrm flipH="1">
            <a:off x="4465468" y="4945421"/>
            <a:ext cx="2157274" cy="9052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>
            <a:extLst>
              <a:ext uri="{FF2B5EF4-FFF2-40B4-BE49-F238E27FC236}">
                <a16:creationId xmlns:a16="http://schemas.microsoft.com/office/drawing/2014/main" id="{D1AE0ACE-DA0E-D916-771F-26D7B14B5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762" y="4956867"/>
            <a:ext cx="33337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E84CC09F-27C3-E411-07E6-E19485B2A477}"/>
              </a:ext>
            </a:extLst>
          </p:cNvPr>
          <p:cNvSpPr txBox="1"/>
          <p:nvPr/>
        </p:nvSpPr>
        <p:spPr>
          <a:xfrm>
            <a:off x="1589888" y="5265781"/>
            <a:ext cx="198149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主光源中</a:t>
            </a: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</a:t>
            </a: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组件下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Pass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504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18F4E11-C570-0792-8B35-965492742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154" y="2484824"/>
            <a:ext cx="5151021" cy="286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5E9880E-B842-3071-7B05-E8158A579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947" y="2484825"/>
            <a:ext cx="5138899" cy="286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EC0AFF62-D2CF-7584-966B-DC9313E3450A}"/>
              </a:ext>
            </a:extLst>
          </p:cNvPr>
          <p:cNvGrpSpPr/>
          <p:nvPr/>
        </p:nvGrpSpPr>
        <p:grpSpPr>
          <a:xfrm>
            <a:off x="9400880" y="3460425"/>
            <a:ext cx="390960" cy="578520"/>
            <a:chOff x="9400880" y="3460425"/>
            <a:chExt cx="39096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C80F0E5-74AD-63EC-A9E5-C544B205E6DA}"/>
                    </a:ext>
                  </a:extLst>
                </p14:cNvPr>
                <p14:cNvContentPartPr/>
                <p14:nvPr/>
              </p14:nvContentPartPr>
              <p14:xfrm>
                <a:off x="9461360" y="3460425"/>
                <a:ext cx="27720" cy="936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C80F0E5-74AD-63EC-A9E5-C544B205E6D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452360" y="3451785"/>
                  <a:ext cx="4536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D35F9A4-F874-1624-201A-1B240E7CF076}"/>
                    </a:ext>
                  </a:extLst>
                </p14:cNvPr>
                <p14:cNvContentPartPr/>
                <p14:nvPr/>
              </p14:nvContentPartPr>
              <p14:xfrm>
                <a:off x="9521480" y="3628905"/>
                <a:ext cx="56160" cy="125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D35F9A4-F874-1624-201A-1B240E7CF07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12840" y="3619905"/>
                  <a:ext cx="73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3143276-39EA-26F5-CFE3-1515E0211F3A}"/>
                    </a:ext>
                  </a:extLst>
                </p14:cNvPr>
                <p14:cNvContentPartPr/>
                <p14:nvPr/>
              </p14:nvContentPartPr>
              <p14:xfrm>
                <a:off x="9620120" y="3806745"/>
                <a:ext cx="51120" cy="54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3143276-39EA-26F5-CFE3-1515E0211F3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611120" y="3797745"/>
                  <a:ext cx="68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1780F5A-029A-3503-1DC1-76C4DD7BA8B3}"/>
                    </a:ext>
                  </a:extLst>
                </p14:cNvPr>
                <p14:cNvContentPartPr/>
                <p14:nvPr/>
              </p14:nvContentPartPr>
              <p14:xfrm>
                <a:off x="9709040" y="3927345"/>
                <a:ext cx="82800" cy="45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1780F5A-029A-3503-1DC1-76C4DD7BA8B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700040" y="3918345"/>
                  <a:ext cx="1004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074203B-3AE6-2223-298B-65CF965D31D7}"/>
                    </a:ext>
                  </a:extLst>
                </p14:cNvPr>
                <p14:cNvContentPartPr/>
                <p14:nvPr/>
              </p14:nvContentPartPr>
              <p14:xfrm>
                <a:off x="9664400" y="4009785"/>
                <a:ext cx="73440" cy="29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074203B-3AE6-2223-298B-65CF965D31D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655400" y="4000785"/>
                  <a:ext cx="91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84C7E4B-DF6F-BF32-92FA-2672B456BF1D}"/>
                    </a:ext>
                  </a:extLst>
                </p14:cNvPr>
                <p14:cNvContentPartPr/>
                <p14:nvPr/>
              </p14:nvContentPartPr>
              <p14:xfrm>
                <a:off x="9512120" y="3997185"/>
                <a:ext cx="66960" cy="259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84C7E4B-DF6F-BF32-92FA-2672B456BF1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503120" y="3988185"/>
                  <a:ext cx="84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1EB7027-3EB2-8BF9-658B-1996BEFF8E6B}"/>
                    </a:ext>
                  </a:extLst>
                </p14:cNvPr>
                <p14:cNvContentPartPr/>
                <p14:nvPr/>
              </p14:nvContentPartPr>
              <p14:xfrm>
                <a:off x="9400880" y="3860745"/>
                <a:ext cx="30240" cy="608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1EB7027-3EB2-8BF9-658B-1996BEFF8E6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392240" y="3851745"/>
                  <a:ext cx="4788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F8F74B5-296B-64F5-4DF2-F2CB5F303010}"/>
                    </a:ext>
                  </a:extLst>
                </p14:cNvPr>
                <p14:cNvContentPartPr/>
                <p14:nvPr/>
              </p14:nvContentPartPr>
              <p14:xfrm>
                <a:off x="9400880" y="3689025"/>
                <a:ext cx="9720" cy="766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F8F74B5-296B-64F5-4DF2-F2CB5F30301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392240" y="3680385"/>
                  <a:ext cx="27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CB21CF6-096D-DBEC-A4F2-F7C3F4850D10}"/>
                    </a:ext>
                  </a:extLst>
                </p14:cNvPr>
                <p14:cNvContentPartPr/>
                <p14:nvPr/>
              </p14:nvContentPartPr>
              <p14:xfrm>
                <a:off x="9435440" y="3565185"/>
                <a:ext cx="10080" cy="511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CB21CF6-096D-DBEC-A4F2-F7C3F4850D1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26800" y="3556545"/>
                  <a:ext cx="27720" cy="6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09E393B3-7AE7-4FA0-6D88-8D704AD5D7FB}"/>
                  </a:ext>
                </a:extLst>
              </p14:cNvPr>
              <p14:cNvContentPartPr/>
              <p14:nvPr/>
            </p14:nvContentPartPr>
            <p14:xfrm>
              <a:off x="6676605" y="6219630"/>
              <a:ext cx="360" cy="360"/>
            </p14:xfrm>
          </p:contentPart>
        </mc:Choice>
        <mc:Fallback xmlns=""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09E393B3-7AE7-4FA0-6D88-8D704AD5D7F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67605" y="621063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408875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CAEA626-2293-B6ED-8294-91C437433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4" y="2948302"/>
            <a:ext cx="5162528" cy="247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71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AA3AAB-5450-1BEE-DEA3-4C03C341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34" y="2948302"/>
            <a:ext cx="5162528" cy="24714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C41606-EDE1-7147-3916-448F44053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748" y="196102"/>
            <a:ext cx="2784550" cy="50803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BD416C-E2E9-75C0-96B7-37D00F9BAD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361" y="1371600"/>
            <a:ext cx="3748880" cy="469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69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2C41606-EDE1-7147-3916-448F4405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9748" y="196102"/>
            <a:ext cx="2784550" cy="50803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1BD416C-E2E9-75C0-96B7-37D00F9BA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361" y="1371600"/>
            <a:ext cx="3748880" cy="4695416"/>
          </a:xfrm>
          <a:prstGeom prst="rect">
            <a:avLst/>
          </a:prstGeom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F702373D-7B56-DD4F-AA6C-9376CE65C770}"/>
              </a:ext>
            </a:extLst>
          </p:cNvPr>
          <p:cNvSpPr txBox="1"/>
          <p:nvPr/>
        </p:nvSpPr>
        <p:spPr>
          <a:xfrm>
            <a:off x="292354" y="2938460"/>
            <a:ext cx="5070221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-&gt;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为前向渲染的基础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AutoLight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下方宏需要使用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三件套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---SHADOW_COORDS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---TRANSFER_SHADOW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---SHADOW_ATTENUATION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833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702373D-7B56-DD4F-AA6C-9376CE65C770}"/>
              </a:ext>
            </a:extLst>
          </p:cNvPr>
          <p:cNvSpPr txBox="1"/>
          <p:nvPr/>
        </p:nvSpPr>
        <p:spPr>
          <a:xfrm>
            <a:off x="4522699" y="1246887"/>
            <a:ext cx="583097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61FFB4A-7AD0-4148-5537-0B280F9A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3" y="2866023"/>
            <a:ext cx="4477995" cy="137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7AA1030-B9FD-BA58-5633-C0F97F4A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1" y="2866023"/>
            <a:ext cx="4477996" cy="13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E1900CE-923E-09E5-2059-805EEACA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2" y="4731582"/>
            <a:ext cx="4477995" cy="15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8B52D5AE-2639-6A5B-8D99-00F30576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1" y="4729733"/>
            <a:ext cx="4477996" cy="155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4F4F06B4-D287-97A1-4F8E-5A5475DA84D1}"/>
              </a:ext>
            </a:extLst>
          </p:cNvPr>
          <p:cNvSpPr txBox="1"/>
          <p:nvPr/>
        </p:nvSpPr>
        <p:spPr>
          <a:xfrm>
            <a:off x="4651897" y="3682681"/>
            <a:ext cx="8440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两者都不添加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2280106B-BB81-B8DD-8045-08409F9DF0E8}"/>
              </a:ext>
            </a:extLst>
          </p:cNvPr>
          <p:cNvSpPr txBox="1"/>
          <p:nvPr/>
        </p:nvSpPr>
        <p:spPr>
          <a:xfrm>
            <a:off x="10760256" y="3682681"/>
            <a:ext cx="12084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FA009568-C10C-7A60-7254-7C67DB90E378}"/>
              </a:ext>
            </a:extLst>
          </p:cNvPr>
          <p:cNvSpPr txBox="1"/>
          <p:nvPr/>
        </p:nvSpPr>
        <p:spPr>
          <a:xfrm>
            <a:off x="4651897" y="5756365"/>
            <a:ext cx="10916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fwdbase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D010720B-92AB-80A9-250F-379522D76781}"/>
              </a:ext>
            </a:extLst>
          </p:cNvPr>
          <p:cNvSpPr txBox="1"/>
          <p:nvPr/>
        </p:nvSpPr>
        <p:spPr>
          <a:xfrm>
            <a:off x="10753104" y="5730920"/>
            <a:ext cx="8102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两者都添加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81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F702373D-7B56-DD4F-AA6C-9376CE65C770}"/>
              </a:ext>
            </a:extLst>
          </p:cNvPr>
          <p:cNvSpPr txBox="1"/>
          <p:nvPr/>
        </p:nvSpPr>
        <p:spPr>
          <a:xfrm>
            <a:off x="4522699" y="1246887"/>
            <a:ext cx="583097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正常来说，两者肯定是配套出现的：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就应该使用</a:t>
            </a:r>
            <a:r>
              <a:rPr kumimoji="0" lang="en-US" altLang="zh-CN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61FFB4A-7AD0-4148-5537-0B280F9A9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3" y="2866023"/>
            <a:ext cx="4477995" cy="137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27AA1030-B9FD-BA58-5633-C0F97F4A9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1" y="2866023"/>
            <a:ext cx="4477996" cy="137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FE1900CE-923E-09E5-2059-805EEACA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02" y="4731582"/>
            <a:ext cx="4477995" cy="15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>
            <a:extLst>
              <a:ext uri="{FF2B5EF4-FFF2-40B4-BE49-F238E27FC236}">
                <a16:creationId xmlns:a16="http://schemas.microsoft.com/office/drawing/2014/main" id="{8B52D5AE-2639-6A5B-8D99-00F305760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261" y="4729733"/>
            <a:ext cx="4477996" cy="155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4F4F06B4-D287-97A1-4F8E-5A5475DA84D1}"/>
              </a:ext>
            </a:extLst>
          </p:cNvPr>
          <p:cNvSpPr txBox="1"/>
          <p:nvPr/>
        </p:nvSpPr>
        <p:spPr>
          <a:xfrm>
            <a:off x="4651897" y="3682681"/>
            <a:ext cx="8440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两者都不添加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2280106B-BB81-B8DD-8045-08409F9DF0E8}"/>
              </a:ext>
            </a:extLst>
          </p:cNvPr>
          <p:cNvSpPr txBox="1"/>
          <p:nvPr/>
        </p:nvSpPr>
        <p:spPr>
          <a:xfrm>
            <a:off x="10760256" y="3682681"/>
            <a:ext cx="120842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FA009568-C10C-7A60-7254-7C67DB90E378}"/>
              </a:ext>
            </a:extLst>
          </p:cNvPr>
          <p:cNvSpPr txBox="1"/>
          <p:nvPr/>
        </p:nvSpPr>
        <p:spPr>
          <a:xfrm>
            <a:off x="4651897" y="5756365"/>
            <a:ext cx="10916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</a:t>
            </a: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fwdbase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D010720B-92AB-80A9-250F-379522D76781}"/>
              </a:ext>
            </a:extLst>
          </p:cNvPr>
          <p:cNvSpPr txBox="1"/>
          <p:nvPr/>
        </p:nvSpPr>
        <p:spPr>
          <a:xfrm>
            <a:off x="10753104" y="5730920"/>
            <a:ext cx="81024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两者都添加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090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b="1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b="1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3602244"/>
            <a:ext cx="198003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5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88707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948632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6ED97-0F18-5899-E49C-CCE37CD7D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74" y="1227905"/>
            <a:ext cx="6719957" cy="4753311"/>
          </a:xfrm>
          <a:prstGeom prst="rect">
            <a:avLst/>
          </a:prstGeom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705395B4-7010-65E8-2551-461822D97B9A}"/>
              </a:ext>
            </a:extLst>
          </p:cNvPr>
          <p:cNvSpPr txBox="1"/>
          <p:nvPr/>
        </p:nvSpPr>
        <p:spPr>
          <a:xfrm>
            <a:off x="292354" y="2938460"/>
            <a:ext cx="5070221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三件套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---SHADOW_COORDS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---TRANSFER_SHADOW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---SHADOW_ATTENUATION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63271703-EAC4-0E5E-C9D7-AB748A361EE7}"/>
              </a:ext>
            </a:extLst>
          </p:cNvPr>
          <p:cNvSpPr txBox="1"/>
          <p:nvPr/>
        </p:nvSpPr>
        <p:spPr>
          <a:xfrm>
            <a:off x="292353" y="4427693"/>
            <a:ext cx="507022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就是一句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语义变量声明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等价于：</a:t>
            </a:r>
            <a:endParaRPr lang="en-US" altLang="zh-CN" sz="18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float4 _</a:t>
            </a:r>
            <a:r>
              <a:rPr lang="en-US" altLang="zh-CN" sz="1800" b="1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ShadowCoord</a:t>
            </a:r>
            <a:r>
              <a:rPr lang="en-US" altLang="zh-CN" sz="18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: TEXCOORD2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6A4A951-EB80-D17F-2942-E00406D047CE}"/>
              </a:ext>
            </a:extLst>
          </p:cNvPr>
          <p:cNvSpPr/>
          <p:nvPr/>
        </p:nvSpPr>
        <p:spPr>
          <a:xfrm>
            <a:off x="5600700" y="5581650"/>
            <a:ext cx="4305300" cy="1524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294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56ED97-0F18-5899-E49C-CCE37CD7D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474" y="1227905"/>
            <a:ext cx="6719957" cy="4753311"/>
          </a:xfrm>
          <a:prstGeom prst="rect">
            <a:avLst/>
          </a:prstGeom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705395B4-7010-65E8-2551-461822D97B9A}"/>
              </a:ext>
            </a:extLst>
          </p:cNvPr>
          <p:cNvSpPr txBox="1"/>
          <p:nvPr/>
        </p:nvSpPr>
        <p:spPr>
          <a:xfrm>
            <a:off x="292354" y="2938460"/>
            <a:ext cx="5070221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三件套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---SHADOW_COORDS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---TRANSFER_SHADOW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---SHADOW_ATTENUATION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63271703-EAC4-0E5E-C9D7-AB748A361EE7}"/>
              </a:ext>
            </a:extLst>
          </p:cNvPr>
          <p:cNvSpPr txBox="1"/>
          <p:nvPr/>
        </p:nvSpPr>
        <p:spPr>
          <a:xfrm>
            <a:off x="292353" y="4427693"/>
            <a:ext cx="5070221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坐标变换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两种情况：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</a:t>
            </a:r>
            <a:r>
              <a:rPr lang="zh-CN" altLang="en-US" sz="16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屏幕空间的阴影映射技术</a:t>
            </a:r>
            <a:r>
              <a:rPr lang="en-US" altLang="zh-CN" sz="16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Screenspace</a:t>
            </a:r>
            <a:r>
              <a:rPr lang="en-US" altLang="zh-CN" sz="16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Shadow Map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，将其转换到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空间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有屏幕空间的阴影映射技术，使用</a:t>
            </a:r>
            <a:r>
              <a:rPr lang="en-US" altLang="zh-CN" sz="16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ComputeScreenPos</a:t>
            </a:r>
            <a:r>
              <a:rPr lang="en-US" altLang="zh-CN" sz="16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转换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DE4515-CBDC-3EF5-2D0E-00743F56A4B0}"/>
              </a:ext>
            </a:extLst>
          </p:cNvPr>
          <p:cNvSpPr/>
          <p:nvPr/>
        </p:nvSpPr>
        <p:spPr>
          <a:xfrm>
            <a:off x="5838825" y="1838472"/>
            <a:ext cx="6289606" cy="14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ECC52FD-9E25-9DE8-CEF5-E890364DF197}"/>
              </a:ext>
            </a:extLst>
          </p:cNvPr>
          <p:cNvSpPr/>
          <p:nvPr/>
        </p:nvSpPr>
        <p:spPr>
          <a:xfrm>
            <a:off x="5838825" y="4337537"/>
            <a:ext cx="3838575" cy="14221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6975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705395B4-7010-65E8-2551-461822D97B9A}"/>
              </a:ext>
            </a:extLst>
          </p:cNvPr>
          <p:cNvSpPr txBox="1"/>
          <p:nvPr/>
        </p:nvSpPr>
        <p:spPr>
          <a:xfrm>
            <a:off x="292354" y="2938460"/>
            <a:ext cx="5070221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三件套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---SHADOW_COORDS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---TRANSFER_SHADOW</a:t>
            </a:r>
            <a:b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---SHADOW_ATTENUATION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63271703-EAC4-0E5E-C9D7-AB748A361EE7}"/>
              </a:ext>
            </a:extLst>
          </p:cNvPr>
          <p:cNvSpPr txBox="1"/>
          <p:nvPr/>
        </p:nvSpPr>
        <p:spPr>
          <a:xfrm>
            <a:off x="292353" y="4427693"/>
            <a:ext cx="50702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所以最终获得的内容为一张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阴影图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EA5BF5D-9538-04E7-D1B9-041FB69F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881" y="2744163"/>
            <a:ext cx="6358638" cy="35608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iSHEJI-8">
            <a:extLst>
              <a:ext uri="{FF2B5EF4-FFF2-40B4-BE49-F238E27FC236}">
                <a16:creationId xmlns:a16="http://schemas.microsoft.com/office/drawing/2014/main" id="{6B10810E-755E-90FE-5B9E-593BF464E5D2}"/>
              </a:ext>
            </a:extLst>
          </p:cNvPr>
          <p:cNvSpPr txBox="1"/>
          <p:nvPr/>
        </p:nvSpPr>
        <p:spPr>
          <a:xfrm>
            <a:off x="292353" y="5130636"/>
            <a:ext cx="426059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为一张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”Mask”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，与光照相乘即可将阴影部分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变黑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0960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EA5BF5D-9538-04E7-D1B9-041FB69F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1" y="3053077"/>
            <a:ext cx="4901729" cy="2744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052CFC-C2C1-FD21-E418-C799D2C9A0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214" y="2743236"/>
            <a:ext cx="5861305" cy="3102538"/>
          </a:xfrm>
          <a:prstGeom prst="rect">
            <a:avLst/>
          </a:prstGeom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96441E5F-C5D6-83AA-DB0B-E7FD3599B7A4}"/>
              </a:ext>
            </a:extLst>
          </p:cNvPr>
          <p:cNvSpPr txBox="1"/>
          <p:nvPr/>
        </p:nvSpPr>
        <p:spPr>
          <a:xfrm>
            <a:off x="503308" y="5935509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RenderForwardOpaque.CollectShadows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1889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EA5BF5D-9538-04E7-D1B9-041FB69F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1" y="3053077"/>
            <a:ext cx="4901729" cy="2744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F294DA90-62B6-DA42-2F8F-19765A23E8E0}"/>
              </a:ext>
            </a:extLst>
          </p:cNvPr>
          <p:cNvSpPr txBox="1"/>
          <p:nvPr/>
        </p:nvSpPr>
        <p:spPr>
          <a:xfrm>
            <a:off x="503308" y="5935509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RenderForwardOpaque.CollectShadows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9723A9C8-85CE-D3B6-D14E-9F7AA889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120848"/>
            <a:ext cx="3705225" cy="20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D21EB1B7-5A1E-D7E5-7315-0ADC5259B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673" y="3608212"/>
            <a:ext cx="3705225" cy="205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971943D7-7367-20B2-C802-D0E42EC928B9}"/>
              </a:ext>
            </a:extLst>
          </p:cNvPr>
          <p:cNvSpPr txBox="1"/>
          <p:nvPr/>
        </p:nvSpPr>
        <p:spPr>
          <a:xfrm>
            <a:off x="5892635" y="2222080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DepthPass.Job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95AFE57A-4453-C575-707A-C8A922856FAD}"/>
              </a:ext>
            </a:extLst>
          </p:cNvPr>
          <p:cNvSpPr txBox="1"/>
          <p:nvPr/>
        </p:nvSpPr>
        <p:spPr>
          <a:xfrm>
            <a:off x="5997410" y="5798045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Shadows.RenderJobDir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161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2" name="iSHEJI-8">
            <a:extLst>
              <a:ext uri="{FF2B5EF4-FFF2-40B4-BE49-F238E27FC236}">
                <a16:creationId xmlns:a16="http://schemas.microsoft.com/office/drawing/2014/main" id="{EDF821CC-63A3-D296-27CE-E268D32E7132}"/>
              </a:ext>
            </a:extLst>
          </p:cNvPr>
          <p:cNvSpPr txBox="1"/>
          <p:nvPr/>
        </p:nvSpPr>
        <p:spPr>
          <a:xfrm>
            <a:off x="988924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添加“阴影三件套”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EEA5BF5D-9538-04E7-D1B9-041FB69F6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21" y="3053077"/>
            <a:ext cx="4901729" cy="2744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F294DA90-62B6-DA42-2F8F-19765A23E8E0}"/>
              </a:ext>
            </a:extLst>
          </p:cNvPr>
          <p:cNvSpPr txBox="1"/>
          <p:nvPr/>
        </p:nvSpPr>
        <p:spPr>
          <a:xfrm>
            <a:off x="503308" y="5935509"/>
            <a:ext cx="479775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i="0" u="none" strike="noStrike" kern="1200" cap="none" spc="0" normalizeH="0" baseline="0" noProof="0" dirty="0" err="1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RenderForwardOpaque.CollectShadows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中执行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AC7E6137-9A68-CE22-BBD6-A028714AA84D}"/>
              </a:ext>
            </a:extLst>
          </p:cNvPr>
          <p:cNvSpPr txBox="1"/>
          <p:nvPr/>
        </p:nvSpPr>
        <p:spPr>
          <a:xfrm>
            <a:off x="5816854" y="3300435"/>
            <a:ext cx="3708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贴图最终用在了物体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的绘制上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F1EED184-AFCA-C9DD-F529-5FFB43451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853" y="4016870"/>
            <a:ext cx="59626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502F3A36-C4D3-F44D-3F22-D515153B04B7}"/>
              </a:ext>
            </a:extLst>
          </p:cNvPr>
          <p:cNvSpPr txBox="1"/>
          <p:nvPr/>
        </p:nvSpPr>
        <p:spPr>
          <a:xfrm>
            <a:off x="5816854" y="5931993"/>
            <a:ext cx="37081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其实就是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遮罩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D4E0AAD-88E6-81D9-87CD-336ED3B4C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128" y="5931993"/>
            <a:ext cx="2857143" cy="3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缺陷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4FEF1DC1-C2B6-448A-D552-864270B5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5" y="2524125"/>
            <a:ext cx="3381375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4651898" y="2524125"/>
            <a:ext cx="507022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不支持多光源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需要通过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完成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3E1EE635-8765-4CD9-BAE4-AA5B7AB52B6E}"/>
              </a:ext>
            </a:extLst>
          </p:cNvPr>
          <p:cNvCxnSpPr>
            <a:cxnSpLocks/>
          </p:cNvCxnSpPr>
          <p:nvPr/>
        </p:nvCxnSpPr>
        <p:spPr>
          <a:xfrm>
            <a:off x="6096000" y="3573821"/>
            <a:ext cx="361950" cy="109515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25C72BAA-F9B6-2544-D1AB-B2A1576D1832}"/>
              </a:ext>
            </a:extLst>
          </p:cNvPr>
          <p:cNvSpPr txBox="1"/>
          <p:nvPr/>
        </p:nvSpPr>
        <p:spPr>
          <a:xfrm>
            <a:off x="5702554" y="4795339"/>
            <a:ext cx="370814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前向渲染模式的双</a:t>
            </a:r>
            <a: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604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概念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渲染路径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Rendering Path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决定光照的实现方式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两种渲染路径：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 Rendering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Deferred Rendering</a:t>
            </a:r>
          </a:p>
        </p:txBody>
      </p:sp>
    </p:spTree>
    <p:extLst>
      <p:ext uri="{BB962C8B-B14F-4D97-AF65-F5344CB8AC3E}">
        <p14:creationId xmlns:p14="http://schemas.microsoft.com/office/powerpoint/2010/main" val="3672415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概念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渲染路径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Rendering Path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决定光照的实现方式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两种渲染路径：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 Rendering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Deferred Rendering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5F91B4E-0562-CF1E-5500-CBBFAA4F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19" y="4345739"/>
            <a:ext cx="39719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E8D5CA77-D541-AC46-08CB-065C269D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99" y="1699564"/>
            <a:ext cx="4755536" cy="341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D96B7C83-FFFD-82BF-759E-E4E1E47E5DDA}"/>
              </a:ext>
            </a:extLst>
          </p:cNvPr>
          <p:cNvSpPr txBox="1"/>
          <p:nvPr/>
        </p:nvSpPr>
        <p:spPr>
          <a:xfrm>
            <a:off x="5060355" y="6181087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DCF9D461-BDC7-FAE0-FB7D-4A6E72625D3E}"/>
              </a:ext>
            </a:extLst>
          </p:cNvPr>
          <p:cNvSpPr txBox="1"/>
          <p:nvPr/>
        </p:nvSpPr>
        <p:spPr>
          <a:xfrm>
            <a:off x="10451505" y="4793170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2387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概念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渲染路径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Rendering Path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决定光照的实现方式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两种渲染路径：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 Rendering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Deferred Rendering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5F91B4E-0562-CF1E-5500-CBBFAA4F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19" y="4345739"/>
            <a:ext cx="39719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E8D5CA77-D541-AC46-08CB-065C269D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99" y="1699564"/>
            <a:ext cx="4755536" cy="341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D96B7C83-FFFD-82BF-759E-E4E1E47E5DDA}"/>
              </a:ext>
            </a:extLst>
          </p:cNvPr>
          <p:cNvSpPr txBox="1"/>
          <p:nvPr/>
        </p:nvSpPr>
        <p:spPr>
          <a:xfrm>
            <a:off x="5060355" y="6181087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DCF9D461-BDC7-FAE0-FB7D-4A6E72625D3E}"/>
              </a:ext>
            </a:extLst>
          </p:cNvPr>
          <p:cNvSpPr txBox="1"/>
          <p:nvPr/>
        </p:nvSpPr>
        <p:spPr>
          <a:xfrm>
            <a:off x="10451505" y="4793170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67726E6-46A5-1C0C-883B-0CF54DD69698}"/>
              </a:ext>
            </a:extLst>
          </p:cNvPr>
          <p:cNvCxnSpPr>
            <a:cxnSpLocks/>
          </p:cNvCxnSpPr>
          <p:nvPr/>
        </p:nvCxnSpPr>
        <p:spPr>
          <a:xfrm flipV="1">
            <a:off x="9153525" y="1201577"/>
            <a:ext cx="0" cy="7829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841A3D40-2BDE-0648-0E5F-309C0F41BDA5}"/>
              </a:ext>
            </a:extLst>
          </p:cNvPr>
          <p:cNvSpPr txBox="1"/>
          <p:nvPr/>
        </p:nvSpPr>
        <p:spPr>
          <a:xfrm>
            <a:off x="8260755" y="527241"/>
            <a:ext cx="24548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Multiple Render Targets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060DAFEA-753E-5000-A69B-DC56A81FA6B9}"/>
              </a:ext>
            </a:extLst>
          </p:cNvPr>
          <p:cNvSpPr txBox="1"/>
          <p:nvPr/>
        </p:nvSpPr>
        <p:spPr>
          <a:xfrm>
            <a:off x="9513813" y="1201577"/>
            <a:ext cx="24548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一次渲染到多个缓冲区</a:t>
            </a:r>
            <a:endParaRPr lang="en-US" altLang="zh-CN" sz="1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0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4CBB8E8-413F-274A-4735-C47297494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487" y="1746436"/>
            <a:ext cx="4943257" cy="395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084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概念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1908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渲染路径</a:t>
            </a: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Rendering Path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决定光照的实现方式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两种渲染路径：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 Rendering</a:t>
            </a: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Deferred Rendering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5F91B4E-0562-CF1E-5500-CBBFAA4F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19" y="4345739"/>
            <a:ext cx="39719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>
            <a:extLst>
              <a:ext uri="{FF2B5EF4-FFF2-40B4-BE49-F238E27FC236}">
                <a16:creationId xmlns:a16="http://schemas.microsoft.com/office/drawing/2014/main" id="{E8D5CA77-D541-AC46-08CB-065C269D6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99" y="1699564"/>
            <a:ext cx="4755536" cy="341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D96B7C83-FFFD-82BF-759E-E4E1E47E5DDA}"/>
              </a:ext>
            </a:extLst>
          </p:cNvPr>
          <p:cNvSpPr txBox="1"/>
          <p:nvPr/>
        </p:nvSpPr>
        <p:spPr>
          <a:xfrm>
            <a:off x="5060355" y="6181087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DCF9D461-BDC7-FAE0-FB7D-4A6E72625D3E}"/>
              </a:ext>
            </a:extLst>
          </p:cNvPr>
          <p:cNvSpPr txBox="1"/>
          <p:nvPr/>
        </p:nvSpPr>
        <p:spPr>
          <a:xfrm>
            <a:off x="10451505" y="4793170"/>
            <a:ext cx="1207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67726E6-46A5-1C0C-883B-0CF54DD69698}"/>
              </a:ext>
            </a:extLst>
          </p:cNvPr>
          <p:cNvCxnSpPr>
            <a:cxnSpLocks/>
          </p:cNvCxnSpPr>
          <p:nvPr/>
        </p:nvCxnSpPr>
        <p:spPr>
          <a:xfrm flipV="1">
            <a:off x="9153525" y="1201577"/>
            <a:ext cx="0" cy="78299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HEJI-8">
            <a:extLst>
              <a:ext uri="{FF2B5EF4-FFF2-40B4-BE49-F238E27FC236}">
                <a16:creationId xmlns:a16="http://schemas.microsoft.com/office/drawing/2014/main" id="{841A3D40-2BDE-0648-0E5F-309C0F41BDA5}"/>
              </a:ext>
            </a:extLst>
          </p:cNvPr>
          <p:cNvSpPr txBox="1"/>
          <p:nvPr/>
        </p:nvSpPr>
        <p:spPr>
          <a:xfrm>
            <a:off x="8260755" y="527241"/>
            <a:ext cx="245487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Multiple Render Targets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060DAFEA-753E-5000-A69B-DC56A81FA6B9}"/>
              </a:ext>
            </a:extLst>
          </p:cNvPr>
          <p:cNvSpPr txBox="1"/>
          <p:nvPr/>
        </p:nvSpPr>
        <p:spPr>
          <a:xfrm>
            <a:off x="9513813" y="1201577"/>
            <a:ext cx="24548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一次渲染到多个缓冲区</a:t>
            </a:r>
            <a:endParaRPr lang="en-US" altLang="zh-CN" sz="1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116B39FC-A6D8-CB84-DA19-E554EA96FCA9}"/>
              </a:ext>
            </a:extLst>
          </p:cNvPr>
          <p:cNvSpPr txBox="1"/>
          <p:nvPr/>
        </p:nvSpPr>
        <p:spPr>
          <a:xfrm>
            <a:off x="7227538" y="529030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解决了大量光照渲染的问题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827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问题：为什么添加光源没有效果</a:t>
            </a:r>
            <a:endParaRPr lang="en-US" altLang="zh-CN" sz="2000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因为只编写了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RenderMode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该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只处理了太阳光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最亮的平行光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需要两个指定的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才能实现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多光源效果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457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1508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RenderMode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默认值：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Always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可以认为是，其实是在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没有任何光照或阴影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的情况下渲染通道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C6CD0987-78EA-5159-0D86-E051C3999781}"/>
              </a:ext>
            </a:extLst>
          </p:cNvPr>
          <p:cNvCxnSpPr>
            <a:cxnSpLocks/>
          </p:cNvCxnSpPr>
          <p:nvPr/>
        </p:nvCxnSpPr>
        <p:spPr>
          <a:xfrm>
            <a:off x="5419725" y="4374236"/>
            <a:ext cx="295275" cy="82228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8">
            <a:extLst>
              <a:ext uri="{FF2B5EF4-FFF2-40B4-BE49-F238E27FC236}">
                <a16:creationId xmlns:a16="http://schemas.microsoft.com/office/drawing/2014/main" id="{C7A9669C-3249-309F-C561-3A548F2CAF0D}"/>
              </a:ext>
            </a:extLst>
          </p:cNvPr>
          <p:cNvSpPr txBox="1"/>
          <p:nvPr/>
        </p:nvSpPr>
        <p:spPr>
          <a:xfrm>
            <a:off x="4164453" y="5200346"/>
            <a:ext cx="7703146" cy="13234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个人理解：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可以有，但是没有宏与关键词的特殊处理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比如说：</a:t>
            </a:r>
            <a:r>
              <a:rPr lang="zh-CN" altLang="en-US" sz="16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6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16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的话会对许多其它光源进行绘制</a:t>
            </a:r>
            <a:r>
              <a:rPr lang="en-US" altLang="zh-CN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一个绘制一次</a:t>
            </a:r>
            <a:r>
              <a:rPr lang="en-US" altLang="zh-CN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br>
              <a:rPr lang="en-US" altLang="zh-CN" sz="16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6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但是如果没有指定就只会绘制一次，具体是哪个光源与执行操作都是未知的</a:t>
            </a:r>
            <a:endParaRPr lang="en-US" altLang="zh-CN" sz="16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538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078904" y="3722920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一个最亮的逐像素方向光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and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所有逐顶点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9479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078904" y="3722920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其余逐像素光源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052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1078904" y="3725939"/>
            <a:ext cx="650299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具体要求：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最亮的方向光为逐像素光源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如果使用上述条件还没有凑满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Pixel Light Count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的数量，会将更多的光源使用逐像素光源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根据亮度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最多有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个点光源使用逐顶点光照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81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1078904" y="3725939"/>
            <a:ext cx="680779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具体要求：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的光源为逐顶点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最亮的方向光为逐像素光源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的光源为逐像素光源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如果使用上述条件还没有凑满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Pixel Light Count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的数量，会将更多的光源使用逐像素光源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根据亮度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最多有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个点光源使用逐顶点光照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ACDB7962-AA82-19A6-C329-4EB4682F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755" y="3518517"/>
            <a:ext cx="2895600" cy="30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iSHEJI-8">
            <a:extLst>
              <a:ext uri="{FF2B5EF4-FFF2-40B4-BE49-F238E27FC236}">
                <a16:creationId xmlns:a16="http://schemas.microsoft.com/office/drawing/2014/main" id="{8DDFDD78-1A9A-90A9-F38A-D6848CE7F82F}"/>
              </a:ext>
            </a:extLst>
          </p:cNvPr>
          <p:cNvSpPr txBox="1"/>
          <p:nvPr/>
        </p:nvSpPr>
        <p:spPr>
          <a:xfrm>
            <a:off x="4735803" y="5996880"/>
            <a:ext cx="315089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一种强制手段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0913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1078904" y="3725939"/>
            <a:ext cx="650299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具体要求：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最亮的方向光为逐像素光源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如果使用上述条件还没有凑满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Pixel Light Count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的数量，会将更多的光源使用逐像素光源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根据亮度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最多有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个点光源使用逐顶点光照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C480CD-0C47-FE73-7A3D-BCF16AB96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6225" y="4056805"/>
            <a:ext cx="2217447" cy="759399"/>
          </a:xfrm>
          <a:prstGeom prst="rect">
            <a:avLst/>
          </a:prstGeom>
        </p:spPr>
      </p:pic>
      <p:sp>
        <p:nvSpPr>
          <p:cNvPr id="12" name="iSHEJI-8">
            <a:extLst>
              <a:ext uri="{FF2B5EF4-FFF2-40B4-BE49-F238E27FC236}">
                <a16:creationId xmlns:a16="http://schemas.microsoft.com/office/drawing/2014/main" id="{38826D5D-B68C-C8FD-642C-988182C9A06C}"/>
              </a:ext>
            </a:extLst>
          </p:cNvPr>
          <p:cNvSpPr txBox="1"/>
          <p:nvPr/>
        </p:nvSpPr>
        <p:spPr>
          <a:xfrm>
            <a:off x="8016225" y="4947994"/>
            <a:ext cx="2217447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就是场景中默认的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Directional Light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1834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1078904" y="3725939"/>
            <a:ext cx="6502996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具体要求：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Not 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最亮的方向光为逐像素光源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 Mode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Important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的光源为逐像素光源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如果使用上述条件还没有凑满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Pixel Light Count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的数量，会将更多的光源使用逐像素光源</a:t>
            </a: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根据亮度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● 最多有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个点光源使用逐顶点光照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B9D9F05-07BE-DC28-D1A7-D98526332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0" y="3698142"/>
            <a:ext cx="4538663" cy="273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737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41980" y="3612459"/>
            <a:ext cx="77031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例子：</a:t>
            </a:r>
            <a:endParaRPr lang="en-US" altLang="zh-CN" sz="20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57284FA-1805-FBE9-1B39-750A9FA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4" y="3754638"/>
            <a:ext cx="2943225" cy="2409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2636DD6-A270-1215-40DB-903FAD03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89" y="4764288"/>
            <a:ext cx="2181225" cy="140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4116089" y="3749890"/>
            <a:ext cx="770314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前提：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A-H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距离物体从近到远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光源颜色与强度相同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A35D66D8-203A-D456-8D15-C616004A973F}"/>
              </a:ext>
            </a:extLst>
          </p:cNvPr>
          <p:cNvSpPr txBox="1"/>
          <p:nvPr/>
        </p:nvSpPr>
        <p:spPr>
          <a:xfrm>
            <a:off x="6461819" y="4959550"/>
            <a:ext cx="48850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最近的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ABCD---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使用逐像素模式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DEFG---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使用逐顶点模式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最远的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91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1F5077-E4EE-01D1-4A24-A628707B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253" y="1774305"/>
            <a:ext cx="4822836" cy="384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D9D8DA58-8531-F42C-B6C8-925AAC722105}"/>
              </a:ext>
            </a:extLst>
          </p:cNvPr>
          <p:cNvSpPr txBox="1"/>
          <p:nvPr/>
        </p:nvSpPr>
        <p:spPr>
          <a:xfrm>
            <a:off x="3961618" y="5808883"/>
            <a:ext cx="36421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：没有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16772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41980" y="3612459"/>
            <a:ext cx="77031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例子：</a:t>
            </a:r>
            <a:endParaRPr lang="en-US" altLang="zh-CN" sz="20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57284FA-1805-FBE9-1B39-750A9FA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4" y="3754638"/>
            <a:ext cx="2943225" cy="2409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2636DD6-A270-1215-40DB-903FAD03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89" y="4764288"/>
            <a:ext cx="2181225" cy="140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4116089" y="3749890"/>
            <a:ext cx="770314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前提：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A-H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距离物体从近到远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光源颜色与强度相同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A35D66D8-203A-D456-8D15-C616004A973F}"/>
              </a:ext>
            </a:extLst>
          </p:cNvPr>
          <p:cNvSpPr txBox="1"/>
          <p:nvPr/>
        </p:nvSpPr>
        <p:spPr>
          <a:xfrm>
            <a:off x="6461819" y="4959550"/>
            <a:ext cx="48850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最近的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ABC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使用逐像素模式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接下来的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EF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使用逐顶点模式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最远的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D8928E7E-C7E5-0B07-C125-478A50FE10E7}"/>
              </a:ext>
            </a:extLst>
          </p:cNvPr>
          <p:cNvSpPr txBox="1"/>
          <p:nvPr/>
        </p:nvSpPr>
        <p:spPr>
          <a:xfrm>
            <a:off x="7193955" y="4279394"/>
            <a:ext cx="488503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重合的目的为：</a:t>
            </a:r>
            <a:b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减少物体或光源移动时光照渲染模式切换所导致的强转折问题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9921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770314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8730FC65-E719-8B41-BA70-6F446F616FBF}"/>
              </a:ext>
            </a:extLst>
          </p:cNvPr>
          <p:cNvSpPr txBox="1"/>
          <p:nvPr/>
        </p:nvSpPr>
        <p:spPr>
          <a:xfrm>
            <a:off x="5536604" y="1877005"/>
            <a:ext cx="770314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光照渲染模式：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球谐函数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97363BE-7CB7-E64C-B804-C800518FC517}"/>
              </a:ext>
            </a:extLst>
          </p:cNvPr>
          <p:cNvCxnSpPr>
            <a:cxnSpLocks/>
          </p:cNvCxnSpPr>
          <p:nvPr/>
        </p:nvCxnSpPr>
        <p:spPr>
          <a:xfrm>
            <a:off x="7515225" y="2177038"/>
            <a:ext cx="0" cy="93107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84C9E173-D84C-5913-EEB4-2AD2B9548D75}"/>
              </a:ext>
            </a:extLst>
          </p:cNvPr>
          <p:cNvSpPr txBox="1"/>
          <p:nvPr/>
        </p:nvSpPr>
        <p:spPr>
          <a:xfrm>
            <a:off x="7432080" y="3147769"/>
            <a:ext cx="16928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效果差、性能好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8">
            <a:extLst>
              <a:ext uri="{FF2B5EF4-FFF2-40B4-BE49-F238E27FC236}">
                <a16:creationId xmlns:a16="http://schemas.microsoft.com/office/drawing/2014/main" id="{EEB52F76-7B4C-5C5D-475D-B23E08519293}"/>
              </a:ext>
            </a:extLst>
          </p:cNvPr>
          <p:cNvSpPr txBox="1"/>
          <p:nvPr/>
        </p:nvSpPr>
        <p:spPr>
          <a:xfrm>
            <a:off x="7432080" y="1896880"/>
            <a:ext cx="205482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效果好、性能差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8">
            <a:extLst>
              <a:ext uri="{FF2B5EF4-FFF2-40B4-BE49-F238E27FC236}">
                <a16:creationId xmlns:a16="http://schemas.microsoft.com/office/drawing/2014/main" id="{48040F83-785A-9828-F3CE-6E11BB97D1CE}"/>
              </a:ext>
            </a:extLst>
          </p:cNvPr>
          <p:cNvSpPr txBox="1"/>
          <p:nvPr/>
        </p:nvSpPr>
        <p:spPr>
          <a:xfrm>
            <a:off x="141980" y="3612459"/>
            <a:ext cx="77031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例子：</a:t>
            </a:r>
            <a:endParaRPr lang="en-US" altLang="zh-CN" sz="2000" b="1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D57284FA-1805-FBE9-1B39-750A9FA8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364" y="3754638"/>
            <a:ext cx="2943225" cy="24098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E2636DD6-A270-1215-40DB-903FAD035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089" y="4764288"/>
            <a:ext cx="2181225" cy="1400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1413986-CC7D-2F85-C818-42A5B744421E}"/>
              </a:ext>
            </a:extLst>
          </p:cNvPr>
          <p:cNvSpPr txBox="1"/>
          <p:nvPr/>
        </p:nvSpPr>
        <p:spPr>
          <a:xfrm>
            <a:off x="4116089" y="3749890"/>
            <a:ext cx="320258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前提：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A-H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距离物体从近到远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光源颜色与强度相同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A35D66D8-203A-D456-8D15-C616004A973F}"/>
              </a:ext>
            </a:extLst>
          </p:cNvPr>
          <p:cNvSpPr txBox="1"/>
          <p:nvPr/>
        </p:nvSpPr>
        <p:spPr>
          <a:xfrm>
            <a:off x="6461819" y="4959550"/>
            <a:ext cx="48850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结果：</a:t>
            </a:r>
            <a:b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最近的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BCD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使用逐像素模式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DEFG---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使用逐顶点模式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最远的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</a:t>
            </a:r>
            <a:endParaRPr lang="en-US" altLang="zh-CN" sz="18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B81083ED-2355-54EF-0EDA-D1A5D46DBFF3}"/>
              </a:ext>
            </a:extLst>
          </p:cNvPr>
          <p:cNvCxnSpPr>
            <a:cxnSpLocks/>
          </p:cNvCxnSpPr>
          <p:nvPr/>
        </p:nvCxnSpPr>
        <p:spPr>
          <a:xfrm flipV="1">
            <a:off x="7581900" y="4936786"/>
            <a:ext cx="263226" cy="29108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HEJI-8">
            <a:extLst>
              <a:ext uri="{FF2B5EF4-FFF2-40B4-BE49-F238E27FC236}">
                <a16:creationId xmlns:a16="http://schemas.microsoft.com/office/drawing/2014/main" id="{35C70A38-D2CD-7499-B6B5-3BB179848E7E}"/>
              </a:ext>
            </a:extLst>
          </p:cNvPr>
          <p:cNvSpPr txBox="1"/>
          <p:nvPr/>
        </p:nvSpPr>
        <p:spPr>
          <a:xfrm>
            <a:off x="7865466" y="4446230"/>
            <a:ext cx="35550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其余使用</a:t>
            </a:r>
            <a:r>
              <a:rPr lang="en-US" altLang="zh-CN" sz="1800" b="1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67920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34692216-B23A-87AD-6BD9-E0477015D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21" y="1553470"/>
            <a:ext cx="5715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839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CA8C5894-77F9-5036-79AA-DE2742C9B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521" y="1553470"/>
            <a:ext cx="5715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165471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9508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165471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2448C9C0-AFF7-386D-796B-62FF669ED0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" r="61918" b="9716"/>
          <a:stretch/>
        </p:blipFill>
        <p:spPr bwMode="auto">
          <a:xfrm>
            <a:off x="6840279" y="2110365"/>
            <a:ext cx="1979254" cy="35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BC61E95-BBA4-9CE1-E770-5CC1DB122E5E}"/>
              </a:ext>
            </a:extLst>
          </p:cNvPr>
          <p:cNvCxnSpPr>
            <a:cxnSpLocks/>
          </p:cNvCxnSpPr>
          <p:nvPr/>
        </p:nvCxnSpPr>
        <p:spPr>
          <a:xfrm flipV="1">
            <a:off x="4081516" y="3114632"/>
            <a:ext cx="2500259" cy="8763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E11C423-887C-70D7-A8CD-7FF37536F353}"/>
              </a:ext>
            </a:extLst>
          </p:cNvPr>
          <p:cNvCxnSpPr>
            <a:cxnSpLocks/>
          </p:cNvCxnSpPr>
          <p:nvPr/>
        </p:nvCxnSpPr>
        <p:spPr>
          <a:xfrm>
            <a:off x="4033562" y="4252913"/>
            <a:ext cx="2633938" cy="47786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iSHEJI-8">
            <a:extLst>
              <a:ext uri="{FF2B5EF4-FFF2-40B4-BE49-F238E27FC236}">
                <a16:creationId xmlns:a16="http://schemas.microsoft.com/office/drawing/2014/main" id="{AF5894FB-1211-DBD6-DAF3-34AE8242CFF0}"/>
              </a:ext>
            </a:extLst>
          </p:cNvPr>
          <p:cNvSpPr txBox="1"/>
          <p:nvPr/>
        </p:nvSpPr>
        <p:spPr>
          <a:xfrm>
            <a:off x="8920413" y="1806582"/>
            <a:ext cx="2769196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具体有：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光照贴图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lightmaps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ambient lighting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自发光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emissive lighting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其中，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方向光具有阴影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光照贴图不会从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光源获得光照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1726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165471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C952C6E-3825-BFBC-BD70-111ED7E78AA9}"/>
              </a:ext>
            </a:extLst>
          </p:cNvPr>
          <p:cNvCxnSpPr>
            <a:cxnSpLocks/>
          </p:cNvCxnSpPr>
          <p:nvPr/>
        </p:nvCxnSpPr>
        <p:spPr>
          <a:xfrm flipV="1">
            <a:off x="4185475" y="3546657"/>
            <a:ext cx="1158050" cy="33578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8">
            <a:extLst>
              <a:ext uri="{FF2B5EF4-FFF2-40B4-BE49-F238E27FC236}">
                <a16:creationId xmlns:a16="http://schemas.microsoft.com/office/drawing/2014/main" id="{2F6003C6-BF37-8EA0-FF8F-38AE3882C9E1}"/>
              </a:ext>
            </a:extLst>
          </p:cNvPr>
          <p:cNvSpPr txBox="1"/>
          <p:nvPr/>
        </p:nvSpPr>
        <p:spPr>
          <a:xfrm>
            <a:off x="5497636" y="3254269"/>
            <a:ext cx="4885036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可以添加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OnlyDirectional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(Pass Tags)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用来关闭逐顶点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6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30979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495162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F20813A-B62C-1640-F44F-7C31C7557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717" y="3892802"/>
            <a:ext cx="6395379" cy="10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76D026B2-20E8-BE51-2557-FABC3D9A1EF7}"/>
              </a:ext>
            </a:extLst>
          </p:cNvPr>
          <p:cNvCxnSpPr>
            <a:cxnSpLocks/>
          </p:cNvCxnSpPr>
          <p:nvPr/>
        </p:nvCxnSpPr>
        <p:spPr>
          <a:xfrm flipV="1">
            <a:off x="5675717" y="5126183"/>
            <a:ext cx="420283" cy="3755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9C70A89-8C75-3445-DDD1-CA53B253CB74}"/>
              </a:ext>
            </a:extLst>
          </p:cNvPr>
          <p:cNvCxnSpPr>
            <a:cxnSpLocks/>
          </p:cNvCxnSpPr>
          <p:nvPr/>
        </p:nvCxnSpPr>
        <p:spPr>
          <a:xfrm flipV="1">
            <a:off x="4517956" y="4467440"/>
            <a:ext cx="1066195" cy="45343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>
            <a:extLst>
              <a:ext uri="{FF2B5EF4-FFF2-40B4-BE49-F238E27FC236}">
                <a16:creationId xmlns:a16="http://schemas.microsoft.com/office/drawing/2014/main" id="{A11E7F83-04C0-65EF-2856-87CA6205A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4" r="61918" b="9716"/>
          <a:stretch/>
        </p:blipFill>
        <p:spPr bwMode="auto">
          <a:xfrm>
            <a:off x="6619875" y="170792"/>
            <a:ext cx="1979254" cy="354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7E45B6F-836D-FC6C-5536-695A15088BC2}"/>
              </a:ext>
            </a:extLst>
          </p:cNvPr>
          <p:cNvSpPr/>
          <p:nvPr/>
        </p:nvSpPr>
        <p:spPr>
          <a:xfrm>
            <a:off x="7677150" y="2787806"/>
            <a:ext cx="638175" cy="13636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iSHEJI-8">
            <a:extLst>
              <a:ext uri="{FF2B5EF4-FFF2-40B4-BE49-F238E27FC236}">
                <a16:creationId xmlns:a16="http://schemas.microsoft.com/office/drawing/2014/main" id="{FA32FB94-F635-7C74-8EA8-F6ACACDCE761}"/>
              </a:ext>
            </a:extLst>
          </p:cNvPr>
          <p:cNvSpPr txBox="1"/>
          <p:nvPr/>
        </p:nvSpPr>
        <p:spPr>
          <a:xfrm>
            <a:off x="6619875" y="5090751"/>
            <a:ext cx="571075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不需要阴影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可以使用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2917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D5B28DD-ACAD-57A8-53BC-86A68E111BB8}"/>
              </a:ext>
            </a:extLst>
          </p:cNvPr>
          <p:cNvSpPr txBox="1"/>
          <p:nvPr/>
        </p:nvSpPr>
        <p:spPr>
          <a:xfrm>
            <a:off x="1078905" y="2313276"/>
            <a:ext cx="507022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前向渲染的双</a:t>
            </a: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806856"/>
            <a:ext cx="276919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Pass2---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323452C-50C7-F29E-96A8-F1B457F5F2BA}"/>
              </a:ext>
            </a:extLst>
          </p:cNvPr>
          <p:cNvSpPr txBox="1"/>
          <p:nvPr/>
        </p:nvSpPr>
        <p:spPr>
          <a:xfrm>
            <a:off x="762763" y="3546657"/>
            <a:ext cx="5165471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渲染设置：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应该设置为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需要添加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multi_compile_fwdadd_fullshadows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Pass2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需要设置混合模式</a:t>
            </a:r>
            <a:endParaRPr lang="en-US" altLang="zh-CN" sz="1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43CA46FA-9251-8E42-534F-92636883EB04}"/>
              </a:ext>
            </a:extLst>
          </p:cNvPr>
          <p:cNvSpPr txBox="1"/>
          <p:nvPr/>
        </p:nvSpPr>
        <p:spPr>
          <a:xfrm>
            <a:off x="6922017" y="5436880"/>
            <a:ext cx="488503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双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必定需要混合模式，不然第二个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会覆盖第一个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9F8C923-5128-2080-10DE-0ACAD4DE8315}"/>
              </a:ext>
            </a:extLst>
          </p:cNvPr>
          <p:cNvCxnSpPr>
            <a:cxnSpLocks/>
          </p:cNvCxnSpPr>
          <p:nvPr/>
        </p:nvCxnSpPr>
        <p:spPr>
          <a:xfrm flipV="1">
            <a:off x="3345498" y="5810570"/>
            <a:ext cx="3436302" cy="3425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16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D589F7C2-3448-5C07-13A0-5528780E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2" y="2313276"/>
            <a:ext cx="7637089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7994100" y="2313276"/>
            <a:ext cx="397458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唯一一个平行光，强度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0.1---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不然就爆了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个强光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都是点光源，范围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6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都是点光源，范围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9176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D589F7C2-3448-5C07-13A0-5528780E1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32" y="2313276"/>
            <a:ext cx="7637089" cy="3462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7994100" y="2313276"/>
            <a:ext cx="397458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唯一一个平行光，强度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0.1---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不然就爆了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个强光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都是点光源，范围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6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都是点光源，范围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，强度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97EF0C92-33FA-E51D-D39A-54C8EF634380}"/>
              </a:ext>
            </a:extLst>
          </p:cNvPr>
          <p:cNvSpPr txBox="1"/>
          <p:nvPr/>
        </p:nvSpPr>
        <p:spPr>
          <a:xfrm>
            <a:off x="7994099" y="4390618"/>
            <a:ext cx="397458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结果猜测：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个强光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最强的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最弱的弱光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</a:t>
            </a:r>
          </a:p>
        </p:txBody>
      </p:sp>
    </p:spTree>
    <p:extLst>
      <p:ext uri="{BB962C8B-B14F-4D97-AF65-F5344CB8AC3E}">
        <p14:creationId xmlns:p14="http://schemas.microsoft.com/office/powerpoint/2010/main" val="2781327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7E56F97-3E1E-120C-46D3-46CF2B489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628" y="1690549"/>
            <a:ext cx="5695302" cy="380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E6BA20D6-9740-C41C-2046-4D61CCBD51FC}"/>
              </a:ext>
            </a:extLst>
          </p:cNvPr>
          <p:cNvSpPr txBox="1"/>
          <p:nvPr/>
        </p:nvSpPr>
        <p:spPr>
          <a:xfrm>
            <a:off x="4068150" y="5808883"/>
            <a:ext cx="36421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：没有</a:t>
            </a:r>
            <a:r>
              <a:rPr lang="zh-CN" altLang="en-US" sz="2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915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6" y="1573475"/>
            <a:ext cx="36795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5" y="2321004"/>
            <a:ext cx="5807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Frame Debug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是最好的查看方式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97EF0C92-33FA-E51D-D39A-54C8EF634380}"/>
              </a:ext>
            </a:extLst>
          </p:cNvPr>
          <p:cNvSpPr txBox="1"/>
          <p:nvPr/>
        </p:nvSpPr>
        <p:spPr>
          <a:xfrm>
            <a:off x="6881811" y="3477251"/>
            <a:ext cx="397458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结果猜测：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个强光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最强的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最弱的弱光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---SH</a:t>
            </a:r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F413DA4D-00F3-A3C6-FF23-CBC275918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5" y="2789332"/>
            <a:ext cx="55816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>
            <a:extLst>
              <a:ext uri="{FF2B5EF4-FFF2-40B4-BE49-F238E27FC236}">
                <a16:creationId xmlns:a16="http://schemas.microsoft.com/office/drawing/2014/main" id="{89637B08-75AC-2281-94C5-08DE6F5F1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75" y="2227357"/>
            <a:ext cx="23812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6DD435E5-1BC8-184E-49E7-30A62314C356}"/>
              </a:ext>
            </a:extLst>
          </p:cNvPr>
          <p:cNvSpPr txBox="1"/>
          <p:nvPr/>
        </p:nvSpPr>
        <p:spPr>
          <a:xfrm>
            <a:off x="9877425" y="2351782"/>
            <a:ext cx="1771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8A8A327-E9EB-EA6C-C26D-A4F5B065CBFE}"/>
              </a:ext>
            </a:extLst>
          </p:cNvPr>
          <p:cNvCxnSpPr>
            <a:cxnSpLocks/>
          </p:cNvCxnSpPr>
          <p:nvPr/>
        </p:nvCxnSpPr>
        <p:spPr>
          <a:xfrm flipV="1">
            <a:off x="8479874" y="2474892"/>
            <a:ext cx="1397551" cy="1572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C804402-90C6-2108-C096-5E9E1594DE3C}"/>
              </a:ext>
            </a:extLst>
          </p:cNvPr>
          <p:cNvCxnSpPr>
            <a:cxnSpLocks/>
          </p:cNvCxnSpPr>
          <p:nvPr/>
        </p:nvCxnSpPr>
        <p:spPr>
          <a:xfrm flipV="1">
            <a:off x="8479874" y="2897252"/>
            <a:ext cx="1712746" cy="1584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SHEJI-8">
            <a:extLst>
              <a:ext uri="{FF2B5EF4-FFF2-40B4-BE49-F238E27FC236}">
                <a16:creationId xmlns:a16="http://schemas.microsoft.com/office/drawing/2014/main" id="{B656A228-7B7F-0771-92FB-B664060D45B1}"/>
              </a:ext>
            </a:extLst>
          </p:cNvPr>
          <p:cNvSpPr txBox="1"/>
          <p:nvPr/>
        </p:nvSpPr>
        <p:spPr>
          <a:xfrm>
            <a:off x="10227253" y="2763343"/>
            <a:ext cx="177168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CE0929F-7D3B-F2AA-ACED-16E54767643C}"/>
              </a:ext>
            </a:extLst>
          </p:cNvPr>
          <p:cNvCxnSpPr>
            <a:cxnSpLocks/>
          </p:cNvCxnSpPr>
          <p:nvPr/>
        </p:nvCxnSpPr>
        <p:spPr>
          <a:xfrm>
            <a:off x="8498924" y="2628781"/>
            <a:ext cx="0" cy="7115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C1E1F709-1636-ABD0-85A7-949ADC49B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8157" y="3720316"/>
            <a:ext cx="2580952" cy="180952"/>
          </a:xfrm>
          <a:prstGeom prst="rect">
            <a:avLst/>
          </a:prstGeom>
        </p:spPr>
      </p:pic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B3B9AA7D-E8FC-DA24-86D8-90BF4C172E8E}"/>
              </a:ext>
            </a:extLst>
          </p:cNvPr>
          <p:cNvCxnSpPr>
            <a:cxnSpLocks/>
          </p:cNvCxnSpPr>
          <p:nvPr/>
        </p:nvCxnSpPr>
        <p:spPr>
          <a:xfrm>
            <a:off x="10900355" y="3152627"/>
            <a:ext cx="0" cy="552745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7E3625BA-0287-B5F3-5118-CB672F01F260}"/>
              </a:ext>
            </a:extLst>
          </p:cNvPr>
          <p:cNvCxnSpPr>
            <a:cxnSpLocks/>
          </p:cNvCxnSpPr>
          <p:nvPr/>
        </p:nvCxnSpPr>
        <p:spPr>
          <a:xfrm flipV="1">
            <a:off x="10900355" y="3040342"/>
            <a:ext cx="0" cy="54972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iSHEJI-8">
            <a:extLst>
              <a:ext uri="{FF2B5EF4-FFF2-40B4-BE49-F238E27FC236}">
                <a16:creationId xmlns:a16="http://schemas.microsoft.com/office/drawing/2014/main" id="{82AC8D07-9C4A-2657-B7BD-E4C53379533D}"/>
              </a:ext>
            </a:extLst>
          </p:cNvPr>
          <p:cNvSpPr txBox="1"/>
          <p:nvPr/>
        </p:nvSpPr>
        <p:spPr>
          <a:xfrm>
            <a:off x="6881811" y="5105311"/>
            <a:ext cx="3974583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最强的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最亮弱光之一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个弱光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剩余弱光之一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最弱的弱光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70C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7" name="iSHEJI-8">
            <a:extLst>
              <a:ext uri="{FF2B5EF4-FFF2-40B4-BE49-F238E27FC236}">
                <a16:creationId xmlns:a16="http://schemas.microsoft.com/office/drawing/2014/main" id="{C36417FA-5B5F-A703-F65B-8888F7724CF0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0713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5" y="2321004"/>
            <a:ext cx="5807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第一步：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8">
            <a:extLst>
              <a:ext uri="{FF2B5EF4-FFF2-40B4-BE49-F238E27FC236}">
                <a16:creationId xmlns:a16="http://schemas.microsoft.com/office/drawing/2014/main" id="{82AC8D07-9C4A-2657-B7BD-E4C53379533D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0CECAA3-FE8E-D707-9479-4E27287C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4" y="2789332"/>
            <a:ext cx="5581649" cy="31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6881812" y="2789332"/>
            <a:ext cx="39745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内容：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2933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5" y="2321004"/>
            <a:ext cx="580767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第一步：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0CECAA3-FE8E-D707-9479-4E27287CA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4" y="2789332"/>
            <a:ext cx="5581649" cy="31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6881812" y="2789332"/>
            <a:ext cx="397458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内容：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F6CE8E-F382-0C0E-8479-16F12158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6" y="3676420"/>
            <a:ext cx="3974583" cy="22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7AD81CB-BDEB-9B9E-0E91-6A7799496364}"/>
              </a:ext>
            </a:extLst>
          </p:cNvPr>
          <p:cNvCxnSpPr>
            <a:cxnSpLocks/>
          </p:cNvCxnSpPr>
          <p:nvPr/>
        </p:nvCxnSpPr>
        <p:spPr>
          <a:xfrm>
            <a:off x="6781800" y="4788760"/>
            <a:ext cx="89535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iSHEJI-8">
            <a:extLst>
              <a:ext uri="{FF2B5EF4-FFF2-40B4-BE49-F238E27FC236}">
                <a16:creationId xmlns:a16="http://schemas.microsoft.com/office/drawing/2014/main" id="{938D667C-4AD9-66A3-A3DA-9E9DF2A03136}"/>
              </a:ext>
            </a:extLst>
          </p:cNvPr>
          <p:cNvSpPr txBox="1"/>
          <p:nvPr/>
        </p:nvSpPr>
        <p:spPr>
          <a:xfrm>
            <a:off x="7786686" y="6035801"/>
            <a:ext cx="41819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第二步：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共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次</a:t>
            </a: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2D4248A3-1BAA-273A-B493-9038B176FB15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5678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4" y="2321004"/>
            <a:ext cx="7074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：为什么强度为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的白光是最亮的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颜色光的强度都为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3)</a:t>
            </a: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1078904" y="2797860"/>
            <a:ext cx="58029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因为白色为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(1,1,1)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，而且它就是最亮的光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混合光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E9186209-5EAE-1157-C7D2-4711CD97351B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6330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4" y="2321004"/>
            <a:ext cx="7074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：为什么强度为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的白光是最亮的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颜色光的强度都为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3)</a:t>
            </a: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1078904" y="2797860"/>
            <a:ext cx="58029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因为白色为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(1,1,1)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，而且它就是最亮的光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混合光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8">
            <a:extLst>
              <a:ext uri="{FF2B5EF4-FFF2-40B4-BE49-F238E27FC236}">
                <a16:creationId xmlns:a16="http://schemas.microsoft.com/office/drawing/2014/main" id="{78604636-C165-689A-63E1-4B2BD7B7FF6F}"/>
              </a:ext>
            </a:extLst>
          </p:cNvPr>
          <p:cNvSpPr txBox="1"/>
          <p:nvPr/>
        </p:nvSpPr>
        <p:spPr>
          <a:xfrm>
            <a:off x="1078904" y="3702129"/>
            <a:ext cx="7074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：为什么</a:t>
            </a:r>
            <a:r>
              <a:rPr lang="zh-CN" altLang="en-US" sz="20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绿光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zh-CN" altLang="en-US" sz="20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紫光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为逐像素的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E831FE06-D519-3016-5E3A-586CB209585F}"/>
              </a:ext>
            </a:extLst>
          </p:cNvPr>
          <p:cNvSpPr txBox="1"/>
          <p:nvPr/>
        </p:nvSpPr>
        <p:spPr>
          <a:xfrm>
            <a:off x="1078904" y="4178985"/>
            <a:ext cx="4921846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因为综合排名它们是第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和第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因素：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位置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强度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实验发现：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在强度一致的情况下，位置比较关键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靠中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FCCC569-0B18-703A-84A0-1C94CE1FC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6" y="3702129"/>
            <a:ext cx="3974583" cy="222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SHEJI-8">
            <a:extLst>
              <a:ext uri="{FF2B5EF4-FFF2-40B4-BE49-F238E27FC236}">
                <a16:creationId xmlns:a16="http://schemas.microsoft.com/office/drawing/2014/main" id="{767D3449-C037-C91A-8C38-431E718DADCD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4399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4" y="1581507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4" y="2321004"/>
            <a:ext cx="70744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：蓝色去哪了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1078904" y="2797860"/>
            <a:ext cx="475039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首先，蓝色由于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波长的原因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是最弱的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其次，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模式在平面上是几乎没有效果的：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1442" name="Picture 2">
            <a:extLst>
              <a:ext uri="{FF2B5EF4-FFF2-40B4-BE49-F238E27FC236}">
                <a16:creationId xmlns:a16="http://schemas.microsoft.com/office/drawing/2014/main" id="{97AA243B-DAF8-9EB4-5A6C-165F866F11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04" y="3773149"/>
            <a:ext cx="4252937" cy="99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4" name="Picture 4">
            <a:extLst>
              <a:ext uri="{FF2B5EF4-FFF2-40B4-BE49-F238E27FC236}">
                <a16:creationId xmlns:a16="http://schemas.microsoft.com/office/drawing/2014/main" id="{1EFD188B-A3F1-2273-92F8-E9C8003BD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94" y="3773149"/>
            <a:ext cx="4252937" cy="281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CA6C2B12-22C4-0467-A936-2AD4FDCEFF74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148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前向渲染测试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B23ECA35-97BB-3B1B-D0E6-EEDA111A1D0E}"/>
              </a:ext>
            </a:extLst>
          </p:cNvPr>
          <p:cNvSpPr txBox="1"/>
          <p:nvPr/>
        </p:nvSpPr>
        <p:spPr>
          <a:xfrm>
            <a:off x="1078904" y="2321004"/>
            <a:ext cx="33155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重合的作用</a:t>
            </a:r>
            <a:endParaRPr lang="en-US" altLang="zh-CN" sz="24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E9EEE2E8-36D3-02C1-9130-6D9F5D6CE7C1}"/>
              </a:ext>
            </a:extLst>
          </p:cNvPr>
          <p:cNvSpPr txBox="1"/>
          <p:nvPr/>
        </p:nvSpPr>
        <p:spPr>
          <a:xfrm>
            <a:off x="1078904" y="2895515"/>
            <a:ext cx="475039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这在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移动光源、调整强度、人物走动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的情况下都是有作用的：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降低“突变”的可能性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当一个物体从逐像素变为逐顶点：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如果是混合过的话，插值变换是柔和的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如果没有混合过，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switch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变换是生硬的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7C8C70AE-B199-C30A-E596-2E9FC3F5B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306" y="2220964"/>
            <a:ext cx="306705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>
            <a:extLst>
              <a:ext uri="{FF2B5EF4-FFF2-40B4-BE49-F238E27FC236}">
                <a16:creationId xmlns:a16="http://schemas.microsoft.com/office/drawing/2014/main" id="{CFA66E0E-F0CF-4F3D-4154-E6F481B03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4164" y="4215390"/>
            <a:ext cx="37814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SHEJI-8">
            <a:extLst>
              <a:ext uri="{FF2B5EF4-FFF2-40B4-BE49-F238E27FC236}">
                <a16:creationId xmlns:a16="http://schemas.microsoft.com/office/drawing/2014/main" id="{055A8A4C-7F26-AB55-6684-2BAB261AFA52}"/>
              </a:ext>
            </a:extLst>
          </p:cNvPr>
          <p:cNvSpPr txBox="1"/>
          <p:nvPr/>
        </p:nvSpPr>
        <p:spPr>
          <a:xfrm>
            <a:off x="7741444" y="5401546"/>
            <a:ext cx="1566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8">
            <a:extLst>
              <a:ext uri="{FF2B5EF4-FFF2-40B4-BE49-F238E27FC236}">
                <a16:creationId xmlns:a16="http://schemas.microsoft.com/office/drawing/2014/main" id="{C5FAF27A-89A1-58EE-6A4D-CB96028FE469}"/>
              </a:ext>
            </a:extLst>
          </p:cNvPr>
          <p:cNvSpPr txBox="1"/>
          <p:nvPr/>
        </p:nvSpPr>
        <p:spPr>
          <a:xfrm>
            <a:off x="8153398" y="3368831"/>
            <a:ext cx="156686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92F57822-F3C6-291D-3965-89577825D15E}"/>
              </a:ext>
            </a:extLst>
          </p:cNvPr>
          <p:cNvSpPr txBox="1"/>
          <p:nvPr/>
        </p:nvSpPr>
        <p:spPr>
          <a:xfrm>
            <a:off x="6881812" y="335210"/>
            <a:ext cx="397458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逐像素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白光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逐顶点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紫色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FFFF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黄色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b="1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青色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SH---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)/</a:t>
            </a:r>
            <a:r>
              <a:rPr lang="zh-CN" altLang="en-US" sz="1800" b="1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endParaRPr lang="en-US" altLang="zh-CN" sz="1800" b="1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70877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80754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zh-CN" altLang="en-US" sz="2000" i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中的一致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b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比平时写的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中多的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E67D0F-00B3-5300-8DFC-086F2000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245285"/>
            <a:ext cx="3238095" cy="6380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DA8FAB-A787-D240-F03A-E3262E7D7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905" y="3908182"/>
            <a:ext cx="3441076" cy="454267"/>
          </a:xfrm>
          <a:prstGeom prst="rect">
            <a:avLst/>
          </a:prstGeom>
        </p:spPr>
      </p:pic>
      <p:sp>
        <p:nvSpPr>
          <p:cNvPr id="13" name="iSHEJI-8">
            <a:extLst>
              <a:ext uri="{FF2B5EF4-FFF2-40B4-BE49-F238E27FC236}">
                <a16:creationId xmlns:a16="http://schemas.microsoft.com/office/drawing/2014/main" id="{24A00414-BFD5-D4B3-D8EC-6AC7EC66468E}"/>
              </a:ext>
            </a:extLst>
          </p:cNvPr>
          <p:cNvSpPr txBox="1"/>
          <p:nvPr/>
        </p:nvSpPr>
        <p:spPr>
          <a:xfrm>
            <a:off x="1078905" y="4440177"/>
            <a:ext cx="4807546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由于使用的是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其中的内容为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阴影遮罩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没有衰减值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衰减值呢？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目前只有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“太阳光”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大而平的光源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</a:t>
            </a: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衰减值固定为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00360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80754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Pass1---</a:t>
            </a:r>
            <a:r>
              <a:rPr lang="en-US" altLang="zh-CN" sz="20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与</a:t>
            </a:r>
            <a:r>
              <a:rPr lang="zh-CN" altLang="en-US" sz="2000" i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接收阴影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中的一致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</a:t>
            </a:r>
            <a: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br>
              <a:rPr lang="en-US" altLang="zh-CN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</a:t>
            </a:r>
            <a:r>
              <a:rPr lang="en-US" altLang="zh-CN" sz="2000" b="1" spc="0" dirty="0" err="1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20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来说，可以这样吗</a:t>
            </a:r>
            <a:endParaRPr lang="en-US" altLang="zh-CN" sz="20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E67D0F-00B3-5300-8DFC-086F20002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812" y="245285"/>
            <a:ext cx="3238095" cy="6380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iSHEJI-8">
            <a:extLst>
              <a:ext uri="{FF2B5EF4-FFF2-40B4-BE49-F238E27FC236}">
                <a16:creationId xmlns:a16="http://schemas.microsoft.com/office/drawing/2014/main" id="{24A00414-BFD5-D4B3-D8EC-6AC7EC66468E}"/>
              </a:ext>
            </a:extLst>
          </p:cNvPr>
          <p:cNvSpPr txBox="1"/>
          <p:nvPr/>
        </p:nvSpPr>
        <p:spPr>
          <a:xfrm>
            <a:off x="1078905" y="3963927"/>
            <a:ext cx="480754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zh-CN" altLang="en-US" sz="18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不可以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原因：多种光源种类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平行光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点光源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聚光灯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对于多种光源种类，需要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处理衰减值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平行光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---1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点光源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以光源为原点，越近越亮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聚光灯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和点光源类似，但是形状大致为圆锥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98138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80754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最简单的方法：使用官方内置宏</a:t>
            </a:r>
            <a:endParaRPr lang="en-US" altLang="zh-CN" sz="24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1036AE22-E653-94F4-03E0-9C32A738BF66}"/>
              </a:ext>
            </a:extLst>
          </p:cNvPr>
          <p:cNvSpPr txBox="1"/>
          <p:nvPr/>
        </p:nvSpPr>
        <p:spPr>
          <a:xfrm>
            <a:off x="1078905" y="3902383"/>
            <a:ext cx="5598120" cy="23544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：变量名，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可能名为</a:t>
            </a:r>
            <a:r>
              <a:rPr lang="en-US" altLang="zh-CN" sz="17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atten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要注意：前面是不需要声明的，在这里写了后面直接用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：结构体</a:t>
            </a:r>
            <a:r>
              <a:rPr lang="en-US" altLang="zh-CN" sz="17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VertexOutput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一般名为</a:t>
            </a:r>
            <a:r>
              <a:rPr lang="en-US" altLang="zh-CN" sz="17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会传递给内置宏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来计算阴影值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参数</a:t>
            </a:r>
            <a:r>
              <a:rPr lang="en-US" altLang="zh-CN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：世界空间的坐标，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可能名为</a:t>
            </a:r>
            <a:r>
              <a:rPr lang="en-US" altLang="zh-CN" sz="17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i.wPos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用于计算光源空间下的坐标，再对光照衰减纹理采样得到光线衰减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75AE0C8-4A53-D742-A872-36D72841E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05" y="3181140"/>
            <a:ext cx="4962578" cy="5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14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以前的问题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981848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b="1" spc="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问题点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5" y="2699135"/>
            <a:ext cx="790712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没有投射阴影</a:t>
            </a:r>
            <a:endParaRPr lang="en-US" altLang="zh-CN" sz="2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没有接收阴影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267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6646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的内部实现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21EC22-066D-0DE9-7CFA-DCE01674C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4" y="3295650"/>
            <a:ext cx="6181546" cy="32512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E87DB39-EFB2-FFFF-4549-B144B245C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75" y="1452885"/>
            <a:ext cx="6305550" cy="3144543"/>
          </a:xfrm>
          <a:prstGeom prst="rect">
            <a:avLst/>
          </a:prstGeom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BDE27A08-7216-A9D5-6B47-608C3C337B72}"/>
              </a:ext>
            </a:extLst>
          </p:cNvPr>
          <p:cNvSpPr txBox="1"/>
          <p:nvPr/>
        </p:nvSpPr>
        <p:spPr>
          <a:xfrm>
            <a:off x="6593880" y="4845358"/>
            <a:ext cx="5598120" cy="18312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共</a:t>
            </a:r>
            <a:r>
              <a:rPr lang="en-US" altLang="zh-CN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</a:t>
            </a:r>
            <a:r>
              <a:rPr lang="zh-CN" altLang="en-US" sz="17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种情况：</a:t>
            </a:r>
            <a:endParaRPr lang="en-US" altLang="zh-CN" sz="17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POINT---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点光源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SPOT---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聚光灯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DIRECTIONAL---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平行光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POINT_COOKIE---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cookie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的点光源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DIRECTIONAL_COOKIE---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cookie</a:t>
            </a:r>
            <a:r>
              <a:rPr lang="zh-CN" altLang="en-US" sz="17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的平行光</a:t>
            </a:r>
            <a:endParaRPr lang="en-US" altLang="zh-CN" sz="17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7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cookie</a:t>
            </a:r>
            <a:r>
              <a:rPr lang="zh-CN" altLang="en-US" sz="17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简单来说是一个遮罩</a:t>
            </a:r>
            <a:endParaRPr lang="en-US" altLang="zh-CN" sz="17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03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6646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的内部实现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87DB39-EFB2-FFFF-4549-B144B245CE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571" b="90166"/>
          <a:stretch/>
        </p:blipFill>
        <p:spPr>
          <a:xfrm>
            <a:off x="1078905" y="3650556"/>
            <a:ext cx="10105890" cy="580146"/>
          </a:xfrm>
          <a:prstGeom prst="rect">
            <a:avLst/>
          </a:prstGeom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BDE27A08-7216-A9D5-6B47-608C3C337B72}"/>
              </a:ext>
            </a:extLst>
          </p:cNvPr>
          <p:cNvSpPr txBox="1"/>
          <p:nvPr/>
        </p:nvSpPr>
        <p:spPr>
          <a:xfrm>
            <a:off x="1078905" y="4368889"/>
            <a:ext cx="559812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简单来说，为：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destName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作为名字声明了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类型的变量，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然后调用</a:t>
            </a:r>
            <a: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UNITY_SHADOW_ATTENUATION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进行计算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90ECBDDC-6433-689D-FF4F-FDD7E945738B}"/>
              </a:ext>
            </a:extLst>
          </p:cNvPr>
          <p:cNvSpPr txBox="1"/>
          <p:nvPr/>
        </p:nvSpPr>
        <p:spPr>
          <a:xfrm>
            <a:off x="1078905" y="3298195"/>
            <a:ext cx="5598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最简单情况：平行光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8E254437-E05F-47A9-4CD0-0E33BC04198A}"/>
              </a:ext>
            </a:extLst>
          </p:cNvPr>
          <p:cNvCxnSpPr>
            <a:cxnSpLocks/>
          </p:cNvCxnSpPr>
          <p:nvPr/>
        </p:nvCxnSpPr>
        <p:spPr>
          <a:xfrm>
            <a:off x="3675078" y="5288620"/>
            <a:ext cx="0" cy="5502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iSHEJI-8">
            <a:extLst>
              <a:ext uri="{FF2B5EF4-FFF2-40B4-BE49-F238E27FC236}">
                <a16:creationId xmlns:a16="http://schemas.microsoft.com/office/drawing/2014/main" id="{EE022C62-2140-0688-2CAF-521BDF4B42CF}"/>
              </a:ext>
            </a:extLst>
          </p:cNvPr>
          <p:cNvSpPr txBox="1"/>
          <p:nvPr/>
        </p:nvSpPr>
        <p:spPr>
          <a:xfrm>
            <a:off x="2802930" y="5867400"/>
            <a:ext cx="559812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情况很多，总结来说：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最简单的一种情况使用的是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其余情况都使用了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UnityComputeForwardShadows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AFDDDF24-18A8-76E8-2E1B-23D5BD0FBA33}"/>
              </a:ext>
            </a:extLst>
          </p:cNvPr>
          <p:cNvCxnSpPr>
            <a:cxnSpLocks/>
          </p:cNvCxnSpPr>
          <p:nvPr/>
        </p:nvCxnSpPr>
        <p:spPr>
          <a:xfrm flipV="1">
            <a:off x="7172325" y="5715661"/>
            <a:ext cx="590550" cy="3714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8">
            <a:extLst>
              <a:ext uri="{FF2B5EF4-FFF2-40B4-BE49-F238E27FC236}">
                <a16:creationId xmlns:a16="http://schemas.microsoft.com/office/drawing/2014/main" id="{C084F047-6813-FD2D-04B1-DC0D9ECD59F1}"/>
              </a:ext>
            </a:extLst>
          </p:cNvPr>
          <p:cNvSpPr txBox="1"/>
          <p:nvPr/>
        </p:nvSpPr>
        <p:spPr>
          <a:xfrm>
            <a:off x="7848600" y="5376032"/>
            <a:ext cx="39814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阴影值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的意思为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阴影本身的衰减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，与光线的衰减无关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44884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5" y="2315752"/>
            <a:ext cx="466467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的内部实现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21EC22-066D-0DE9-7CFA-DCE01674C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830" b="74441"/>
          <a:stretch/>
        </p:blipFill>
        <p:spPr>
          <a:xfrm>
            <a:off x="1078905" y="3605972"/>
            <a:ext cx="6532124" cy="1109167"/>
          </a:xfrm>
          <a:prstGeom prst="rect">
            <a:avLst/>
          </a:prstGeom>
        </p:spPr>
      </p:pic>
      <p:sp>
        <p:nvSpPr>
          <p:cNvPr id="2" name="iSHEJI-8">
            <a:extLst>
              <a:ext uri="{FF2B5EF4-FFF2-40B4-BE49-F238E27FC236}">
                <a16:creationId xmlns:a16="http://schemas.microsoft.com/office/drawing/2014/main" id="{90ECBDDC-6433-689D-FF4F-FDD7E945738B}"/>
              </a:ext>
            </a:extLst>
          </p:cNvPr>
          <p:cNvSpPr txBox="1"/>
          <p:nvPr/>
        </p:nvSpPr>
        <p:spPr>
          <a:xfrm>
            <a:off x="1078905" y="3298195"/>
            <a:ext cx="559812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比较简单的一种情况：点光源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20BB5A71-E228-2E0D-F8C6-2735DA6FCE40}"/>
              </a:ext>
            </a:extLst>
          </p:cNvPr>
          <p:cNvSpPr txBox="1"/>
          <p:nvPr/>
        </p:nvSpPr>
        <p:spPr>
          <a:xfrm>
            <a:off x="1078905" y="4787989"/>
            <a:ext cx="693162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需要注意到：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使用了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UNITY_SHADOW_ATTENUATION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计算出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最终将其与光线衰减值相乘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光线衰减值</a:t>
            </a:r>
            <a:r>
              <a:rPr lang="en-US" altLang="zh-CN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+</a:t>
            </a:r>
            <a:r>
              <a:rPr lang="zh-CN" altLang="en-US" sz="1800" b="1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阴影值</a:t>
            </a:r>
            <a:endParaRPr lang="en-US" altLang="zh-CN" sz="1800" b="1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77910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7AF7F838-ED32-05EE-A6F5-E0D9A0592C03}"/>
              </a:ext>
            </a:extLst>
          </p:cNvPr>
          <p:cNvSpPr txBox="1"/>
          <p:nvPr/>
        </p:nvSpPr>
        <p:spPr>
          <a:xfrm>
            <a:off x="1078904" y="2315752"/>
            <a:ext cx="6931619" cy="1785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br>
              <a:rPr lang="en-US" altLang="zh-CN" sz="24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  <a:b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UNITY_SHADOW_ATTENUATION</a:t>
            </a:r>
            <a:b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LIGHT_ATTENUATION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rgbClr val="00206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之间的区别</a:t>
            </a:r>
            <a:endParaRPr lang="en-US" altLang="zh-CN" sz="1800" b="1" spc="0" dirty="0">
              <a:solidFill>
                <a:srgbClr val="00206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20BB5A71-E228-2E0D-F8C6-2735DA6FCE40}"/>
              </a:ext>
            </a:extLst>
          </p:cNvPr>
          <p:cNvSpPr txBox="1"/>
          <p:nvPr/>
        </p:nvSpPr>
        <p:spPr>
          <a:xfrm>
            <a:off x="1078904" y="4227580"/>
            <a:ext cx="10160597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大致来说，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是只有阴影值的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是既有阴影值，又有光线衰减值的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其中，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UNITY_SHADOW_ATTENUATION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中的一种最简单的情况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是老版本的函数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---4.x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版本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UNITY_LIGHT_ATTENUATION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是新函数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---5.6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以上版本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0136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6A3D7BCC-9F29-1FE4-DACD-68B83E1B59CE}"/>
              </a:ext>
            </a:extLst>
          </p:cNvPr>
          <p:cNvSpPr txBox="1"/>
          <p:nvPr/>
        </p:nvSpPr>
        <p:spPr>
          <a:xfrm>
            <a:off x="1078905" y="2315752"/>
            <a:ext cx="46646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简化版完整写法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7E8A29-7E99-E86E-5705-15BA613D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1631520"/>
            <a:ext cx="6219825" cy="47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3144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6A3D7BCC-9F29-1FE4-DACD-68B83E1B59CE}"/>
              </a:ext>
            </a:extLst>
          </p:cNvPr>
          <p:cNvSpPr txBox="1"/>
          <p:nvPr/>
        </p:nvSpPr>
        <p:spPr>
          <a:xfrm>
            <a:off x="1078905" y="2315752"/>
            <a:ext cx="46646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简化版完整写法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7E8A29-7E99-E86E-5705-15BA613DF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0" y="1631520"/>
            <a:ext cx="6219825" cy="47033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8A99C9F-1183-2D5C-AAB2-326ED73ECF36}"/>
              </a:ext>
            </a:extLst>
          </p:cNvPr>
          <p:cNvSpPr/>
          <p:nvPr/>
        </p:nvSpPr>
        <p:spPr>
          <a:xfrm>
            <a:off x="5667375" y="5600700"/>
            <a:ext cx="2981325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4E56B43D-4F44-2452-2553-DE039A328A63}"/>
              </a:ext>
            </a:extLst>
          </p:cNvPr>
          <p:cNvSpPr txBox="1"/>
          <p:nvPr/>
        </p:nvSpPr>
        <p:spPr>
          <a:xfrm>
            <a:off x="440730" y="2811808"/>
            <a:ext cx="466467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中，不能添加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ambient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简单考虑：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环境光是由于光源覆盖面积大且强烈，导致环境都被照亮了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能产生几乎所有地方的环境光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其余光源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没有那么强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重要原因：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是在添加逐像素光照，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不应该有环境光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如果有，也应该是全局光照得到的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367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6A3D7BCC-9F29-1FE4-DACD-68B83E1B59CE}"/>
              </a:ext>
            </a:extLst>
          </p:cNvPr>
          <p:cNvSpPr txBox="1"/>
          <p:nvPr/>
        </p:nvSpPr>
        <p:spPr>
          <a:xfrm>
            <a:off x="1078905" y="2315752"/>
            <a:ext cx="46646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简化版完整写法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6" name="iSHEJI-8">
            <a:extLst>
              <a:ext uri="{FF2B5EF4-FFF2-40B4-BE49-F238E27FC236}">
                <a16:creationId xmlns:a16="http://schemas.microsoft.com/office/drawing/2014/main" id="{4E56B43D-4F44-2452-2553-DE039A328A63}"/>
              </a:ext>
            </a:extLst>
          </p:cNvPr>
          <p:cNvSpPr txBox="1"/>
          <p:nvPr/>
        </p:nvSpPr>
        <p:spPr>
          <a:xfrm>
            <a:off x="440730" y="2811808"/>
            <a:ext cx="4664670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2000" b="1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中，不能添加</a:t>
            </a:r>
            <a:r>
              <a:rPr lang="en-US" altLang="zh-CN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ambient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简单考虑：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环境光是由于光源覆盖面积大且强烈，导致环境都被照亮了</a:t>
            </a:r>
            <a:b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太阳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能产生几乎所有地方的环境光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其余光源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没有那么强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重要原因：</a:t>
            </a:r>
            <a:br>
              <a:rPr lang="en-US" altLang="zh-CN" sz="18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</a:t>
            </a:r>
            <a:r>
              <a:rPr lang="zh-CN" altLang="en-US" sz="1800" b="1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添加逐像素光照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不应该有环境光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如果有，也应该是全局光照得到的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41A2CE-B2F0-E400-06A5-C35B5AC3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630" y="2189028"/>
            <a:ext cx="2720340" cy="224111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AF04AAF-8144-67B7-AD44-4B8FBAEA1589}"/>
              </a:ext>
            </a:extLst>
          </p:cNvPr>
          <p:cNvSpPr/>
          <p:nvPr/>
        </p:nvSpPr>
        <p:spPr>
          <a:xfrm>
            <a:off x="5743575" y="2379113"/>
            <a:ext cx="1724025" cy="71651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B8D1FB1-854B-DACB-9698-D3E3C833B242}"/>
              </a:ext>
            </a:extLst>
          </p:cNvPr>
          <p:cNvSpPr/>
          <p:nvPr/>
        </p:nvSpPr>
        <p:spPr>
          <a:xfrm>
            <a:off x="5743574" y="3095624"/>
            <a:ext cx="1724025" cy="133451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2187F0C-E9CE-0CB0-9202-C638E680E9C9}"/>
              </a:ext>
            </a:extLst>
          </p:cNvPr>
          <p:cNvCxnSpPr>
            <a:cxnSpLocks/>
          </p:cNvCxnSpPr>
          <p:nvPr/>
        </p:nvCxnSpPr>
        <p:spPr>
          <a:xfrm>
            <a:off x="7621905" y="2715592"/>
            <a:ext cx="128397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8">
            <a:extLst>
              <a:ext uri="{FF2B5EF4-FFF2-40B4-BE49-F238E27FC236}">
                <a16:creationId xmlns:a16="http://schemas.microsoft.com/office/drawing/2014/main" id="{6F806AB6-4BA4-338D-FFA8-44519454C139}"/>
              </a:ext>
            </a:extLst>
          </p:cNvPr>
          <p:cNvSpPr txBox="1"/>
          <p:nvPr/>
        </p:nvSpPr>
        <p:spPr>
          <a:xfrm>
            <a:off x="9030930" y="2577092"/>
            <a:ext cx="1645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C40410A-7B54-2151-72B0-EA66F53516F7}"/>
              </a:ext>
            </a:extLst>
          </p:cNvPr>
          <p:cNvCxnSpPr>
            <a:cxnSpLocks/>
          </p:cNvCxnSpPr>
          <p:nvPr/>
        </p:nvCxnSpPr>
        <p:spPr>
          <a:xfrm>
            <a:off x="7621905" y="3715717"/>
            <a:ext cx="128397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8">
            <a:extLst>
              <a:ext uri="{FF2B5EF4-FFF2-40B4-BE49-F238E27FC236}">
                <a16:creationId xmlns:a16="http://schemas.microsoft.com/office/drawing/2014/main" id="{917147E6-F631-0E8B-E011-236D401E1AA9}"/>
              </a:ext>
            </a:extLst>
          </p:cNvPr>
          <p:cNvSpPr txBox="1"/>
          <p:nvPr/>
        </p:nvSpPr>
        <p:spPr>
          <a:xfrm>
            <a:off x="9030930" y="3577217"/>
            <a:ext cx="1645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b="1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25536BA-6D8C-17D7-2D39-B56CB4BC3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5058" y="289413"/>
            <a:ext cx="3025491" cy="1686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FEA0030-8D4C-C397-2ADC-BE2183901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058" y="4715842"/>
            <a:ext cx="2989296" cy="16658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61625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604599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前向渲染与多光源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63886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中的写法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6A3D7BCC-9F29-1FE4-DACD-68B83E1B59CE}"/>
              </a:ext>
            </a:extLst>
          </p:cNvPr>
          <p:cNvSpPr txBox="1"/>
          <p:nvPr/>
        </p:nvSpPr>
        <p:spPr>
          <a:xfrm>
            <a:off x="1078905" y="2315752"/>
            <a:ext cx="46646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最简版写法</a:t>
            </a:r>
            <a:endParaRPr lang="en-US" altLang="zh-CN" sz="24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72A503-16E8-9BE8-A4BE-368B09B5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05" y="3290934"/>
            <a:ext cx="4438095" cy="752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46E9E7-01E1-5B29-92CC-31431A9E3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57549"/>
            <a:ext cx="3628571" cy="876190"/>
          </a:xfrm>
          <a:prstGeom prst="rect">
            <a:avLst/>
          </a:prstGeom>
        </p:spPr>
      </p:pic>
      <p:sp>
        <p:nvSpPr>
          <p:cNvPr id="9" name="iSHEJI-8">
            <a:extLst>
              <a:ext uri="{FF2B5EF4-FFF2-40B4-BE49-F238E27FC236}">
                <a16:creationId xmlns:a16="http://schemas.microsoft.com/office/drawing/2014/main" id="{BD19D7F7-DE98-C6B3-05B6-6A3A1C7E2643}"/>
              </a:ext>
            </a:extLst>
          </p:cNvPr>
          <p:cNvSpPr txBox="1"/>
          <p:nvPr/>
        </p:nvSpPr>
        <p:spPr>
          <a:xfrm>
            <a:off x="2475329" y="4133739"/>
            <a:ext cx="1645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010BEFA1-50D5-692B-627E-4DA26917926C}"/>
              </a:ext>
            </a:extLst>
          </p:cNvPr>
          <p:cNvSpPr txBox="1"/>
          <p:nvPr/>
        </p:nvSpPr>
        <p:spPr>
          <a:xfrm>
            <a:off x="7248804" y="4272238"/>
            <a:ext cx="164524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474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775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11C7F6-1948-648D-BA05-00E9B4384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3429000"/>
            <a:ext cx="257175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BEFE72D-EA8D-46FA-6ED8-B7B9E120F24A}"/>
              </a:ext>
            </a:extLst>
          </p:cNvPr>
          <p:cNvCxnSpPr/>
          <p:nvPr/>
        </p:nvCxnSpPr>
        <p:spPr>
          <a:xfrm>
            <a:off x="3568823" y="4363190"/>
            <a:ext cx="994299" cy="53266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A78176AB-6007-BB59-6DD8-1D75CD681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870" y="2957979"/>
            <a:ext cx="18002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45DEED20-12B0-C1BE-5676-F5C6510B10F5}"/>
              </a:ext>
            </a:extLst>
          </p:cNvPr>
          <p:cNvCxnSpPr>
            <a:cxnSpLocks/>
          </p:cNvCxnSpPr>
          <p:nvPr/>
        </p:nvCxnSpPr>
        <p:spPr>
          <a:xfrm flipV="1">
            <a:off x="7556377" y="3893463"/>
            <a:ext cx="1587623" cy="60350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08E03E2-97E0-7E7F-B3F7-C6388D5BC66C}"/>
              </a:ext>
            </a:extLst>
          </p:cNvPr>
          <p:cNvSpPr/>
          <p:nvPr/>
        </p:nvSpPr>
        <p:spPr>
          <a:xfrm>
            <a:off x="9312870" y="4572000"/>
            <a:ext cx="1587485" cy="18555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4D3A091-E1B8-C7D7-F571-43657E0265B9}"/>
              </a:ext>
            </a:extLst>
          </p:cNvPr>
          <p:cNvCxnSpPr>
            <a:cxnSpLocks/>
          </p:cNvCxnSpPr>
          <p:nvPr/>
        </p:nvCxnSpPr>
        <p:spPr>
          <a:xfrm>
            <a:off x="10106612" y="4757557"/>
            <a:ext cx="0" cy="3895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8">
            <a:extLst>
              <a:ext uri="{FF2B5EF4-FFF2-40B4-BE49-F238E27FC236}">
                <a16:creationId xmlns:a16="http://schemas.microsoft.com/office/drawing/2014/main" id="{D6FB39E8-6BF8-FF1C-81F7-F5F31115F99D}"/>
              </a:ext>
            </a:extLst>
          </p:cNvPr>
          <p:cNvSpPr txBox="1"/>
          <p:nvPr/>
        </p:nvSpPr>
        <p:spPr>
          <a:xfrm>
            <a:off x="9115863" y="5155988"/>
            <a:ext cx="19814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源头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8">
            <a:extLst>
              <a:ext uri="{FF2B5EF4-FFF2-40B4-BE49-F238E27FC236}">
                <a16:creationId xmlns:a16="http://schemas.microsoft.com/office/drawing/2014/main" id="{44BA3691-246C-73F9-E30F-3A45D4059D68}"/>
              </a:ext>
            </a:extLst>
          </p:cNvPr>
          <p:cNvSpPr txBox="1"/>
          <p:nvPr/>
        </p:nvSpPr>
        <p:spPr>
          <a:xfrm>
            <a:off x="8734123" y="2563361"/>
            <a:ext cx="27449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Bulit in Shaders</a:t>
            </a:r>
          </a:p>
        </p:txBody>
      </p:sp>
    </p:spTree>
    <p:extLst>
      <p:ext uri="{BB962C8B-B14F-4D97-AF65-F5344CB8AC3E}">
        <p14:creationId xmlns:p14="http://schemas.microsoft.com/office/powerpoint/2010/main" val="18219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b="1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1573475"/>
            <a:ext cx="357299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方法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078905" y="2313276"/>
            <a:ext cx="79071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" name="iSHEJI-8">
            <a:extLst>
              <a:ext uri="{FF2B5EF4-FFF2-40B4-BE49-F238E27FC236}">
                <a16:creationId xmlns:a16="http://schemas.microsoft.com/office/drawing/2014/main" id="{4D015187-2D90-F01A-8D69-70EED5B04E88}"/>
              </a:ext>
            </a:extLst>
          </p:cNvPr>
          <p:cNvSpPr txBox="1"/>
          <p:nvPr/>
        </p:nvSpPr>
        <p:spPr>
          <a:xfrm>
            <a:off x="1078905" y="2998113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是最简单的方法，只需要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添加内置的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语句</a:t>
            </a: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：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 “Diffuse”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 “Specular”</a:t>
            </a:r>
            <a:endParaRPr kumimoji="0" lang="en-US" altLang="zh-CN" sz="2000" i="0" u="none" strike="noStrike" kern="1200" cap="none" spc="0" normalizeH="0" baseline="0" noProof="0" dirty="0">
              <a:ln>
                <a:noFill/>
              </a:ln>
              <a:solidFill>
                <a:schemeClr val="accent2">
                  <a:lumMod val="50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4DD597-94A2-A9DF-CB6C-EB7071D13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692" y="3729639"/>
            <a:ext cx="476250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3762FD7-82F1-8F00-38F6-8D8B18D82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029" y="4483169"/>
            <a:ext cx="1931791" cy="190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70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4271</Words>
  <Application>Microsoft Office PowerPoint</Application>
  <PresentationFormat>宽屏</PresentationFormat>
  <Paragraphs>915</Paragraphs>
  <Slides>67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4" baseType="lpstr">
      <vt:lpstr>阿里巴巴普惠体 2.0 35 Thin</vt:lpstr>
      <vt:lpstr>阿里巴巴普惠体 2.0 95 ExtraBold</vt:lpstr>
      <vt:lpstr>等线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23</cp:revision>
  <dcterms:created xsi:type="dcterms:W3CDTF">2023-01-25T17:41:31Z</dcterms:created>
  <dcterms:modified xsi:type="dcterms:W3CDTF">2023-03-13T06:21:43Z</dcterms:modified>
</cp:coreProperties>
</file>